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6858000" cy="9144000"/>
  <p:embeddedFontLst>
    <p:embeddedFont>
      <p:font typeface="Roboto"/>
      <p:regular r:id="rId20"/>
      <p:bold r:id="rId21"/>
      <p:italic r:id="rId22"/>
      <p:boldItalic r:id="rId23"/>
    </p:embeddedFont>
    <p:embeddedFont>
      <p:font typeface="Montserrat"/>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8" roundtripDataSignature="AMtx7mitzVJCeZcsF7mIfGyPCWtbJErq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Montserrat-regular.fntdata"/><Relationship Id="rId23"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italic.fntdata"/><Relationship Id="rId25" Type="http://schemas.openxmlformats.org/officeDocument/2006/relationships/font" Target="fonts/Montserrat-bold.fntdata"/><Relationship Id="rId28" Type="http://customschemas.google.com/relationships/presentationmetadata" Target="metadata"/><Relationship Id="rId27" Type="http://schemas.openxmlformats.org/officeDocument/2006/relationships/font" Target="fonts/Montserra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fae.org/podcast/faq-city/2021-06-15/is-it-sugaw-creek-or-sugar-creek"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Individuals/Residents</a:t>
            </a:r>
            <a:r>
              <a:rPr lang="en-US"/>
              <a:t>: (Everyone has assets and gifts)</a:t>
            </a:r>
            <a:endParaRPr/>
          </a:p>
          <a:p>
            <a:pPr indent="0" lvl="0" marL="0" rtl="0" algn="l">
              <a:lnSpc>
                <a:spcPct val="100000"/>
              </a:lnSpc>
              <a:spcBef>
                <a:spcPts val="0"/>
              </a:spcBef>
              <a:spcAft>
                <a:spcPts val="0"/>
              </a:spcAft>
              <a:buSzPts val="1400"/>
              <a:buNone/>
            </a:pPr>
            <a:r>
              <a:rPr b="1" lang="en-US"/>
              <a:t>Associations/Clubs/Volunteers</a:t>
            </a:r>
            <a:r>
              <a:rPr lang="en-US"/>
              <a:t>:  Small informal groups</a:t>
            </a:r>
            <a:endParaRPr/>
          </a:p>
          <a:p>
            <a:pPr indent="0" lvl="0" marL="0" rtl="0" algn="l">
              <a:lnSpc>
                <a:spcPct val="100000"/>
              </a:lnSpc>
              <a:spcBef>
                <a:spcPts val="0"/>
              </a:spcBef>
              <a:spcAft>
                <a:spcPts val="0"/>
              </a:spcAft>
              <a:buSzPts val="1400"/>
              <a:buNone/>
            </a:pPr>
            <a:r>
              <a:rPr b="1" lang="en-US"/>
              <a:t>Institutions/Agencies/Businesses, etc</a:t>
            </a:r>
            <a:r>
              <a:rPr lang="en-US"/>
              <a:t>:  Paid groups of structurally organized people that are generally professionals.</a:t>
            </a:r>
            <a:endParaRPr/>
          </a:p>
          <a:p>
            <a:pPr indent="0" lvl="0" marL="0" rtl="0" algn="l">
              <a:lnSpc>
                <a:spcPct val="100000"/>
              </a:lnSpc>
              <a:spcBef>
                <a:spcPts val="0"/>
              </a:spcBef>
              <a:spcAft>
                <a:spcPts val="0"/>
              </a:spcAft>
              <a:buSzPts val="1400"/>
              <a:buNone/>
            </a:pPr>
            <a:r>
              <a:rPr b="1" lang="en-US"/>
              <a:t>Place-Based:  </a:t>
            </a:r>
            <a:r>
              <a:rPr lang="en-US"/>
              <a:t>Land, buildings, heritage, </a:t>
            </a:r>
            <a:endParaRPr/>
          </a:p>
          <a:p>
            <a:pPr indent="0" lvl="0" marL="0" rtl="0" algn="l">
              <a:lnSpc>
                <a:spcPct val="100000"/>
              </a:lnSpc>
              <a:spcBef>
                <a:spcPts val="0"/>
              </a:spcBef>
              <a:spcAft>
                <a:spcPts val="0"/>
              </a:spcAft>
              <a:buSzPts val="1400"/>
              <a:buNone/>
            </a:pPr>
            <a:r>
              <a:rPr b="1" lang="en-US"/>
              <a:t>Connections:</a:t>
            </a:r>
            <a:r>
              <a:rPr lang="en-US"/>
              <a:t> exchange between people sharing their gifts and assets (those who find and create those connections are called connectors). “The social relationships, networks and trust form the social capital of a community.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nurturedevelopment.org</a:t>
            </a:r>
            <a:endParaRPr/>
          </a:p>
          <a:p>
            <a:pPr indent="0" lvl="0" marL="0" rtl="0" algn="l">
              <a:lnSpc>
                <a:spcPct val="100000"/>
              </a:lnSpc>
              <a:spcBef>
                <a:spcPts val="0"/>
              </a:spcBef>
              <a:spcAft>
                <a:spcPts val="0"/>
              </a:spcAft>
              <a:buSzPts val="1400"/>
              <a:buNone/>
            </a:pPr>
            <a:r>
              <a:rPr b="1" lang="en-US"/>
              <a:t>Relationships Build a Community</a:t>
            </a:r>
            <a:endParaRPr b="1"/>
          </a:p>
        </p:txBody>
      </p:sp>
      <p:sp>
        <p:nvSpPr>
          <p:cNvPr id="63" name="Google Shape;6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3c33be94ac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3c33be94ac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g23c33be94ac_0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3c33be94ac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3c33be94ac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g23c33be94ac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7676d3a433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27676d3a433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 name="Google Shape;171;g27676d3a433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7676d3a433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27676d3a433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g27676d3a433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ccedf88f8e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2ccedf88f8e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g2ccedf88f8e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d13918443b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gd13918443b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18dea8e38d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 name="Google Shape;74;g118dea8e38d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solidFill>
                  <a:srgbClr val="202124"/>
                </a:solidFill>
                <a:highlight>
                  <a:srgbClr val="FFFFFF"/>
                </a:highlight>
                <a:latin typeface="Roboto"/>
                <a:ea typeface="Roboto"/>
                <a:cs typeface="Roboto"/>
                <a:sym typeface="Roboto"/>
              </a:rPr>
              <a:t>The Catawba Native Americans</a:t>
            </a:r>
            <a:endParaRPr b="1">
              <a:solidFill>
                <a:srgbClr val="202124"/>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2"/>
              </a:rPr>
              <a:t>In Charlotte, Is It Sugaw Creek Or Sugar Creek? | WFAE 90.7 - Charlotte's NPR News Source</a:t>
            </a:r>
            <a:endParaRPr b="1">
              <a:solidFill>
                <a:srgbClr val="202124"/>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b="1">
              <a:solidFill>
                <a:srgbClr val="202124"/>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US" sz="1350">
                <a:highlight>
                  <a:srgbClr val="FFFFFF"/>
                </a:highlight>
                <a:latin typeface="Arial"/>
                <a:ea typeface="Arial"/>
                <a:cs typeface="Arial"/>
                <a:sym typeface="Arial"/>
              </a:rPr>
              <a:t>Native Americans used this trail for hunting, trading, and war long before the settlers used it to migrate south. The Native Americans named the trail “Warriors Path.” </a:t>
            </a:r>
            <a:endParaRPr sz="1350">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sz="1350">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b="1">
              <a:solidFill>
                <a:srgbClr val="202124"/>
              </a:solidFill>
              <a:highlight>
                <a:srgbClr val="FFFFFF"/>
              </a:highlight>
              <a:latin typeface="Roboto"/>
              <a:ea typeface="Roboto"/>
              <a:cs typeface="Roboto"/>
              <a:sym typeface="Roboto"/>
            </a:endParaRPr>
          </a:p>
          <a:p>
            <a:pPr indent="0" lvl="0" marL="2768600" marR="2768600" rtl="0" algn="l">
              <a:lnSpc>
                <a:spcPct val="115000"/>
              </a:lnSpc>
              <a:spcBef>
                <a:spcPts val="1500"/>
              </a:spcBef>
              <a:spcAft>
                <a:spcPts val="0"/>
              </a:spcAft>
              <a:buClr>
                <a:schemeClr val="dk1"/>
              </a:buClr>
              <a:buSzPts val="1100"/>
              <a:buFont typeface="Arial"/>
              <a:buNone/>
            </a:pPr>
            <a:r>
              <a:rPr lang="en-US" sz="1350">
                <a:solidFill>
                  <a:srgbClr val="333333"/>
                </a:solidFill>
                <a:highlight>
                  <a:srgbClr val="FFFFFF"/>
                </a:highlight>
                <a:latin typeface="Roboto"/>
                <a:ea typeface="Roboto"/>
                <a:cs typeface="Roboto"/>
                <a:sym typeface="Roboto"/>
              </a:rPr>
              <a:t>“naming the river would have been considering it property, which the Sugaree would not have done. The people who would have named the river would have been European colonists. Like how the Catawba River is named after the Catawba people who lived — and still live — near it, it seems more than likely that Sugar Creek is named for the Sugaree people.</a:t>
            </a:r>
            <a:endParaRPr sz="1350">
              <a:solidFill>
                <a:srgbClr val="333333"/>
              </a:solidFill>
              <a:highlight>
                <a:srgbClr val="FFFFFF"/>
              </a:highlight>
              <a:latin typeface="Roboto"/>
              <a:ea typeface="Roboto"/>
              <a:cs typeface="Roboto"/>
              <a:sym typeface="Roboto"/>
            </a:endParaRPr>
          </a:p>
          <a:p>
            <a:pPr indent="0" lvl="0" marL="2768600" marR="2768600" rtl="0" algn="l">
              <a:lnSpc>
                <a:spcPct val="115000"/>
              </a:lnSpc>
              <a:spcBef>
                <a:spcPts val="1500"/>
              </a:spcBef>
              <a:spcAft>
                <a:spcPts val="0"/>
              </a:spcAft>
              <a:buClr>
                <a:schemeClr val="dk1"/>
              </a:buClr>
              <a:buSzPts val="1100"/>
              <a:buFont typeface="Arial"/>
              <a:buNone/>
            </a:pPr>
            <a:r>
              <a:rPr lang="en-US" sz="1350">
                <a:solidFill>
                  <a:srgbClr val="333333"/>
                </a:solidFill>
                <a:highlight>
                  <a:srgbClr val="FFFFFF"/>
                </a:highlight>
                <a:latin typeface="Roboto"/>
                <a:ea typeface="Roboto"/>
                <a:cs typeface="Roboto"/>
                <a:sym typeface="Roboto"/>
              </a:rPr>
              <a:t>During the mid-1700s, a lot of Native American tribes in the Carolinas had to band together for survival — many of their people were killed by diseases European colonists brought, and others died from war and battle with colonists and other tribes. So, the Sugaree and some other tribes were kind of absorbed by the Catawba.</a:t>
            </a:r>
            <a:endParaRPr sz="1350">
              <a:solidFill>
                <a:srgbClr val="333333"/>
              </a:solidFill>
              <a:highlight>
                <a:srgbClr val="FFFFFF"/>
              </a:highlight>
              <a:latin typeface="Roboto"/>
              <a:ea typeface="Roboto"/>
              <a:cs typeface="Roboto"/>
              <a:sym typeface="Roboto"/>
            </a:endParaRPr>
          </a:p>
          <a:p>
            <a:pPr indent="0" lvl="0" marL="0" rtl="0" algn="l">
              <a:lnSpc>
                <a:spcPct val="100000"/>
              </a:lnSpc>
              <a:spcBef>
                <a:spcPts val="1500"/>
              </a:spcBef>
              <a:spcAft>
                <a:spcPts val="0"/>
              </a:spcAft>
              <a:buSzPts val="1400"/>
              <a:buNone/>
            </a:pPr>
            <a:r>
              <a:t/>
            </a:r>
            <a:endParaRPr b="1">
              <a:solidFill>
                <a:srgbClr val="202124"/>
              </a:solidFill>
              <a:highlight>
                <a:srgbClr val="FFFFFF"/>
              </a:highlight>
              <a:latin typeface="Roboto"/>
              <a:ea typeface="Roboto"/>
              <a:cs typeface="Roboto"/>
              <a:sym typeface="Roboto"/>
            </a:endParaRPr>
          </a:p>
        </p:txBody>
      </p:sp>
      <p:sp>
        <p:nvSpPr>
          <p:cNvPr id="75" name="Google Shape;75;g118dea8e38d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0b2cb1f3c2_1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g10b2cb1f3c2_1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 name="Google Shape;83;g10b2cb1f3c2_1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220e33af1c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 name="Google Shape;91;g1220e33af1c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ccedf88f8e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 name="Google Shape;102;g2ccedf88f8e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f6f45fa4cc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f6f45fa4cc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 name="Google Shape;114;gf6f45fa4cc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0e6770ce4f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10e6770ce4f_1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g10e6770ce4f_1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0e6da23428_1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10e6da23428_1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 name="Google Shape;128;g10e6da23428_1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0b2cb1f3c2_1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10b2cb1f3c2_1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 name="Google Shape;140;g10b2cb1f3c2_1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gd13918443b_0_4"/>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5" name="Google Shape;15;gd13918443b_0_4"/>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 name="Google Shape;16;gd13918443b_0_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gd13918443b_0_36"/>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54" name="Google Shape;54;gd13918443b_0_3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gd13918443b_0_39"/>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7" name="Google Shape;57;gd13918443b_0_39"/>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58" name="Google Shape;58;gd13918443b_0_3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gd13918443b_0_4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 name="Shape 17"/>
        <p:cNvGrpSpPr/>
        <p:nvPr/>
      </p:nvGrpSpPr>
      <p:grpSpPr>
        <a:xfrm>
          <a:off x="0" y="0"/>
          <a:ext cx="0" cy="0"/>
          <a:chOff x="0" y="0"/>
          <a:chExt cx="0" cy="0"/>
        </a:xfrm>
      </p:grpSpPr>
      <p:sp>
        <p:nvSpPr>
          <p:cNvPr id="18" name="Google Shape;18;gd13918443b_0_45"/>
          <p:cNvSpPr txBox="1"/>
          <p:nvPr>
            <p:ph type="title"/>
          </p:nvPr>
        </p:nvSpPr>
        <p:spPr>
          <a:xfrm>
            <a:off x="720000" y="619200"/>
            <a:ext cx="3095700" cy="14760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chemeClr val="l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gd13918443b_0_45"/>
          <p:cNvSpPr/>
          <p:nvPr>
            <p:ph idx="2" type="pic"/>
          </p:nvPr>
        </p:nvSpPr>
        <p:spPr>
          <a:xfrm>
            <a:off x="4548188" y="728664"/>
            <a:ext cx="6923700" cy="5040300"/>
          </a:xfrm>
          <a:prstGeom prst="rect">
            <a:avLst/>
          </a:prstGeom>
          <a:noFill/>
          <a:ln>
            <a:noFill/>
          </a:ln>
        </p:spPr>
      </p:sp>
      <p:sp>
        <p:nvSpPr>
          <p:cNvPr id="20" name="Google Shape;20;gd13918443b_0_45"/>
          <p:cNvSpPr txBox="1"/>
          <p:nvPr>
            <p:ph idx="1" type="body"/>
          </p:nvPr>
        </p:nvSpPr>
        <p:spPr>
          <a:xfrm>
            <a:off x="720000" y="2541600"/>
            <a:ext cx="3095700" cy="3232800"/>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SzPts val="2000"/>
              <a:buNone/>
              <a:defRPr sz="20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21" name="Google Shape;21;gd13918443b_0_45"/>
          <p:cNvSpPr txBox="1"/>
          <p:nvPr>
            <p:ph idx="10" type="dt"/>
          </p:nvPr>
        </p:nvSpPr>
        <p:spPr>
          <a:xfrm>
            <a:off x="731837" y="6138000"/>
            <a:ext cx="3095700" cy="720000"/>
          </a:xfrm>
          <a:prstGeom prst="rect">
            <a:avLst/>
          </a:prstGeom>
          <a:noFill/>
          <a:ln>
            <a:noFill/>
          </a:ln>
        </p:spPr>
        <p:txBody>
          <a:bodyPr anchorCtr="0" anchor="ctr" bIns="180000" lIns="0" spcFirstLastPara="1" rIns="0" wrap="square" tIns="180000">
            <a:noAutofit/>
          </a:bodyPr>
          <a:lstStyle>
            <a:lvl1pPr lvl="0" marR="0" rtl="0" algn="l">
              <a:lnSpc>
                <a:spcPct val="12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 name="Google Shape;22;gd13918443b_0_45"/>
          <p:cNvSpPr txBox="1"/>
          <p:nvPr>
            <p:ph idx="11" type="ftr"/>
          </p:nvPr>
        </p:nvSpPr>
        <p:spPr>
          <a:xfrm>
            <a:off x="4548188" y="6138000"/>
            <a:ext cx="5003700" cy="720000"/>
          </a:xfrm>
          <a:prstGeom prst="rect">
            <a:avLst/>
          </a:prstGeom>
          <a:noFill/>
          <a:ln>
            <a:noFill/>
          </a:ln>
        </p:spPr>
        <p:txBody>
          <a:bodyPr anchorCtr="0" anchor="ctr" bIns="180000" lIns="0" spcFirstLastPara="1" rIns="0" wrap="square" tIns="180000">
            <a:noAutofit/>
          </a:bodyPr>
          <a:lstStyle>
            <a:lvl1pPr lvl="0" marR="0" rtl="0" algn="ctr">
              <a:lnSpc>
                <a:spcPct val="12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gd13918443b_0_45"/>
          <p:cNvSpPr txBox="1"/>
          <p:nvPr>
            <p:ph idx="12" type="sldNum"/>
          </p:nvPr>
        </p:nvSpPr>
        <p:spPr>
          <a:xfrm>
            <a:off x="10272713" y="6138000"/>
            <a:ext cx="1187400" cy="720000"/>
          </a:xfrm>
          <a:prstGeom prst="rect">
            <a:avLst/>
          </a:prstGeom>
          <a:noFill/>
          <a:ln>
            <a:noFill/>
          </a:ln>
        </p:spPr>
        <p:txBody>
          <a:bodyPr anchorCtr="0" anchor="ctr" bIns="180000" lIns="0" spcFirstLastPara="1" rIns="0" wrap="square" tIns="180000">
            <a:noAutofit/>
          </a:bodyPr>
          <a:lstStyle>
            <a:lvl1pPr indent="0" lvl="0" marL="0" marR="0" algn="r">
              <a:lnSpc>
                <a:spcPct val="12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1pPr>
            <a:lvl2pPr indent="0" lvl="1" marL="0" marR="0" algn="r">
              <a:lnSpc>
                <a:spcPct val="12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2pPr>
            <a:lvl3pPr indent="0" lvl="2" marL="0" marR="0" algn="r">
              <a:lnSpc>
                <a:spcPct val="12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3pPr>
            <a:lvl4pPr indent="0" lvl="3" marL="0" marR="0" algn="r">
              <a:lnSpc>
                <a:spcPct val="12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4pPr>
            <a:lvl5pPr indent="0" lvl="4" marL="0" marR="0" algn="r">
              <a:lnSpc>
                <a:spcPct val="12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5pPr>
            <a:lvl6pPr indent="0" lvl="5" marL="0" marR="0" algn="r">
              <a:lnSpc>
                <a:spcPct val="12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6pPr>
            <a:lvl7pPr indent="0" lvl="6" marL="0" marR="0" algn="r">
              <a:lnSpc>
                <a:spcPct val="12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7pPr>
            <a:lvl8pPr indent="0" lvl="7" marL="0" marR="0" algn="r">
              <a:lnSpc>
                <a:spcPct val="12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8pPr>
            <a:lvl9pPr indent="0" lvl="8" marL="0" marR="0" algn="r">
              <a:lnSpc>
                <a:spcPct val="120000"/>
              </a:lnSpc>
              <a:spcBef>
                <a:spcPts val="0"/>
              </a:spcBef>
              <a:spcAft>
                <a:spcPts val="0"/>
              </a:spcAft>
              <a:buClr>
                <a:srgbClr val="000000"/>
              </a:buClr>
              <a:buSzPts val="1200"/>
              <a:buFont typeface="Arial"/>
              <a:buNone/>
              <a:defRPr b="0" i="0" sz="1200" u="none" cap="none" strike="noStrike">
                <a:solidFill>
                  <a:schemeClr val="lt1"/>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gd13918443b_0_8"/>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6" name="Google Shape;26;gd13918443b_0_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gd13918443b_0_1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9" name="Google Shape;29;gd13918443b_0_1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30" name="Google Shape;30;gd13918443b_0_1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gd13918443b_0_15"/>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3" name="Google Shape;33;gd13918443b_0_15"/>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4" name="Google Shape;34;gd13918443b_0_15"/>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5" name="Google Shape;35;gd13918443b_0_1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gd13918443b_0_2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8" name="Google Shape;38;gd13918443b_0_2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gd13918443b_0_23"/>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41" name="Google Shape;41;gd13918443b_0_23"/>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2" name="Google Shape;42;gd13918443b_0_2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gd13918443b_0_27"/>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45" name="Google Shape;45;gd13918443b_0_2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gd13918443b_0_3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gd13918443b_0_30"/>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49" name="Google Shape;49;gd13918443b_0_30"/>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0" name="Google Shape;50;gd13918443b_0_30"/>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51" name="Google Shape;51;gd13918443b_0_3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6AA84F"/>
        </a:solidFill>
      </p:bgPr>
    </p:bg>
    <p:spTree>
      <p:nvGrpSpPr>
        <p:cNvPr id="9" name="Shape 9"/>
        <p:cNvGrpSpPr/>
        <p:nvPr/>
      </p:nvGrpSpPr>
      <p:grpSpPr>
        <a:xfrm>
          <a:off x="0" y="0"/>
          <a:ext cx="0" cy="0"/>
          <a:chOff x="0" y="0"/>
          <a:chExt cx="0" cy="0"/>
        </a:xfrm>
      </p:grpSpPr>
      <p:sp>
        <p:nvSpPr>
          <p:cNvPr id="10" name="Google Shape;10;gd13918443b_0_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1" name="Google Shape;11;gd13918443b_0_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2" name="Google Shape;12;gd13918443b_0_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image" Target="../media/image21.jpg"/><Relationship Id="rId5"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33.png"/><Relationship Id="rId5" Type="http://schemas.openxmlformats.org/officeDocument/2006/relationships/image" Target="../media/image26.jpg"/><Relationship Id="rId6"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jpg"/><Relationship Id="rId4" Type="http://schemas.openxmlformats.org/officeDocument/2006/relationships/image" Target="../media/image37.jpg"/><Relationship Id="rId5" Type="http://schemas.openxmlformats.org/officeDocument/2006/relationships/image" Target="../media/image28.jpg"/><Relationship Id="rId6" Type="http://schemas.openxmlformats.org/officeDocument/2006/relationships/image" Target="../media/image34.jpg"/><Relationship Id="rId7"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jpg"/><Relationship Id="rId4" Type="http://schemas.openxmlformats.org/officeDocument/2006/relationships/image" Target="../media/image41.jpg"/><Relationship Id="rId5" Type="http://schemas.openxmlformats.org/officeDocument/2006/relationships/image" Target="../media/image38.png"/><Relationship Id="rId6"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hyperlink" Target="https://www.signupgenius.com/go/8050b4ca8ae2aa1fc1-harvesting" TargetMode="External"/><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12.jpg"/><Relationship Id="rId5" Type="http://schemas.openxmlformats.org/officeDocument/2006/relationships/image" Target="../media/image10.jpg"/><Relationship Id="rId6" Type="http://schemas.openxmlformats.org/officeDocument/2006/relationships/image" Target="../media/image27.jpg"/><Relationship Id="rId7" Type="http://schemas.openxmlformats.org/officeDocument/2006/relationships/image" Target="../media/image6.jpg"/><Relationship Id="rId8" Type="http://schemas.openxmlformats.org/officeDocument/2006/relationships/image" Target="../media/image16.jpg"/></Relationships>
</file>

<file path=ppt/slides/_rels/slide9.xml.rels><?xml version="1.0" encoding="UTF-8" standalone="yes"?><Relationships xmlns="http://schemas.openxmlformats.org/package/2006/relationships"><Relationship Id="rId10"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14.jpg"/><Relationship Id="rId9" Type="http://schemas.openxmlformats.org/officeDocument/2006/relationships/image" Target="../media/image19.jpg"/><Relationship Id="rId5" Type="http://schemas.openxmlformats.org/officeDocument/2006/relationships/image" Target="../media/image9.jpg"/><Relationship Id="rId6" Type="http://schemas.openxmlformats.org/officeDocument/2006/relationships/image" Target="../media/image17.jpg"/><Relationship Id="rId7" Type="http://schemas.openxmlformats.org/officeDocument/2006/relationships/image" Target="../media/image24.jpg"/><Relationship Id="rId8"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6" name="Google Shape;66;p1"/>
          <p:cNvSpPr/>
          <p:nvPr/>
        </p:nvSpPr>
        <p:spPr>
          <a:xfrm>
            <a:off x="0" y="47250"/>
            <a:ext cx="12192000" cy="6858000"/>
          </a:xfrm>
          <a:prstGeom prst="rect">
            <a:avLst/>
          </a:prstGeom>
          <a:solidFill>
            <a:srgbClr val="6AA8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67" name="Google Shape;67;p1"/>
          <p:cNvSpPr txBox="1"/>
          <p:nvPr>
            <p:ph type="ctrTitle"/>
          </p:nvPr>
        </p:nvSpPr>
        <p:spPr>
          <a:xfrm>
            <a:off x="-17420" y="1519083"/>
            <a:ext cx="6816426" cy="1179871"/>
          </a:xfrm>
          <a:prstGeom prst="rect">
            <a:avLst/>
          </a:prstGeom>
          <a:noFill/>
          <a:ln>
            <a:noFill/>
          </a:ln>
        </p:spPr>
        <p:txBody>
          <a:bodyPr anchorCtr="0" anchor="b" bIns="0" lIns="0" spcFirstLastPara="1" rIns="0" wrap="square" tIns="0">
            <a:normAutofit fontScale="90000"/>
          </a:bodyPr>
          <a:lstStyle/>
          <a:p>
            <a:pPr indent="0" lvl="0" marL="0" rtl="0" algn="ctr">
              <a:lnSpc>
                <a:spcPct val="100000"/>
              </a:lnSpc>
              <a:spcBef>
                <a:spcPts val="0"/>
              </a:spcBef>
              <a:spcAft>
                <a:spcPts val="0"/>
              </a:spcAft>
              <a:buClr>
                <a:schemeClr val="lt1"/>
              </a:buClr>
              <a:buSzPct val="81159"/>
              <a:buFont typeface="Rockwell"/>
              <a:buNone/>
            </a:pPr>
            <a:br>
              <a:rPr lang="en-US"/>
            </a:br>
            <a:br>
              <a:rPr lang="en-US"/>
            </a:br>
            <a:br>
              <a:rPr lang="en-US"/>
            </a:br>
            <a:br>
              <a:rPr lang="en-US"/>
            </a:br>
            <a:br>
              <a:rPr lang="en-US"/>
            </a:br>
            <a:endParaRPr/>
          </a:p>
        </p:txBody>
      </p:sp>
      <p:pic>
        <p:nvPicPr>
          <p:cNvPr descr="A growing plant" id="68" name="Google Shape;68;p1"/>
          <p:cNvPicPr preferRelativeResize="0"/>
          <p:nvPr/>
        </p:nvPicPr>
        <p:blipFill rotWithShape="1">
          <a:blip r:embed="rId3">
            <a:alphaModFix/>
          </a:blip>
          <a:srcRect b="-1" l="24736" r="17799" t="0"/>
          <a:stretch/>
        </p:blipFill>
        <p:spPr>
          <a:xfrm>
            <a:off x="6236100" y="0"/>
            <a:ext cx="5962762" cy="6858000"/>
          </a:xfrm>
          <a:custGeom>
            <a:rect b="b" l="l" r="r" t="t"/>
            <a:pathLst>
              <a:path extrusionOk="0" h="6858000" w="5903725">
                <a:moveTo>
                  <a:pt x="17547" y="0"/>
                </a:moveTo>
                <a:lnTo>
                  <a:pt x="5903725" y="0"/>
                </a:lnTo>
                <a:lnTo>
                  <a:pt x="5903725" y="6858000"/>
                </a:lnTo>
                <a:lnTo>
                  <a:pt x="57217" y="6858000"/>
                </a:lnTo>
                <a:lnTo>
                  <a:pt x="57185" y="6699667"/>
                </a:lnTo>
                <a:cubicBezTo>
                  <a:pt x="57923" y="6526851"/>
                  <a:pt x="61039" y="6384211"/>
                  <a:pt x="67005" y="6279216"/>
                </a:cubicBezTo>
                <a:cubicBezTo>
                  <a:pt x="108514" y="5194623"/>
                  <a:pt x="-44577" y="788432"/>
                  <a:pt x="13203" y="42009"/>
                </a:cubicBezTo>
                <a:close/>
              </a:path>
            </a:pathLst>
          </a:custGeom>
          <a:noFill/>
          <a:ln>
            <a:noFill/>
          </a:ln>
        </p:spPr>
      </p:pic>
      <p:pic>
        <p:nvPicPr>
          <p:cNvPr id="69" name="Google Shape;69;p1"/>
          <p:cNvPicPr preferRelativeResize="0"/>
          <p:nvPr/>
        </p:nvPicPr>
        <p:blipFill rotWithShape="1">
          <a:blip r:embed="rId4">
            <a:alphaModFix/>
          </a:blip>
          <a:srcRect b="0" l="0" r="-45116" t="-33333"/>
          <a:stretch/>
        </p:blipFill>
        <p:spPr>
          <a:xfrm>
            <a:off x="6918425" y="1233450"/>
            <a:ext cx="3519176" cy="3233375"/>
          </a:xfrm>
          <a:prstGeom prst="rect">
            <a:avLst/>
          </a:prstGeom>
          <a:noFill/>
          <a:ln>
            <a:noFill/>
          </a:ln>
        </p:spPr>
      </p:pic>
      <p:sp>
        <p:nvSpPr>
          <p:cNvPr id="70" name="Google Shape;70;p1"/>
          <p:cNvSpPr txBox="1"/>
          <p:nvPr/>
        </p:nvSpPr>
        <p:spPr>
          <a:xfrm>
            <a:off x="58150" y="-41350"/>
            <a:ext cx="6313800" cy="77562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400"/>
              <a:buFont typeface="Arial"/>
              <a:buNone/>
            </a:pPr>
            <a:r>
              <a:t/>
            </a:r>
            <a:endParaRPr b="1" i="0" sz="20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lang="en-US" sz="3000">
                <a:solidFill>
                  <a:schemeClr val="dk1"/>
                </a:solidFill>
              </a:rPr>
              <a:t>GREETINGS</a:t>
            </a:r>
            <a:endParaRPr b="1" i="0" sz="3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lang="en-US" sz="3000">
                <a:solidFill>
                  <a:srgbClr val="FFFFFF"/>
                </a:solidFill>
              </a:rPr>
              <a:t>commUNIty</a:t>
            </a:r>
            <a:endParaRPr b="1" i="0" sz="3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1" sz="2800">
              <a:solidFill>
                <a:schemeClr val="dk1"/>
              </a:solidFill>
            </a:endParaRPr>
          </a:p>
          <a:p>
            <a:pPr indent="0" lvl="0" marL="0" marR="0" rtl="0" algn="l">
              <a:lnSpc>
                <a:spcPct val="115000"/>
              </a:lnSpc>
              <a:spcBef>
                <a:spcPts val="0"/>
              </a:spcBef>
              <a:spcAft>
                <a:spcPts val="0"/>
              </a:spcAft>
              <a:buClr>
                <a:srgbClr val="000000"/>
              </a:buClr>
              <a:buSzPts val="1400"/>
              <a:buFont typeface="Arial"/>
              <a:buNone/>
            </a:pPr>
            <a:r>
              <a:t/>
            </a:r>
            <a:endParaRPr b="1" sz="2800">
              <a:solidFill>
                <a:schemeClr val="dk1"/>
              </a:solidFill>
            </a:endParaRPr>
          </a:p>
          <a:p>
            <a:pPr indent="0" lvl="0" marL="0" marR="0" rtl="0" algn="ctr">
              <a:lnSpc>
                <a:spcPct val="115000"/>
              </a:lnSpc>
              <a:spcBef>
                <a:spcPts val="0"/>
              </a:spcBef>
              <a:spcAft>
                <a:spcPts val="0"/>
              </a:spcAft>
              <a:buClr>
                <a:srgbClr val="000000"/>
              </a:buClr>
              <a:buSzPts val="1400"/>
              <a:buFont typeface="Arial"/>
              <a:buNone/>
            </a:pPr>
            <a:r>
              <a:rPr b="1" lang="en-US" sz="1800">
                <a:solidFill>
                  <a:schemeClr val="dk1"/>
                </a:solidFill>
              </a:rPr>
              <a:t>Thank you for the opportunity to introduce myself and our purpose-driven work at</a:t>
            </a:r>
            <a:endParaRPr b="1" sz="1800">
              <a:solidFill>
                <a:schemeClr val="dk1"/>
              </a:solidFill>
            </a:endParaRPr>
          </a:p>
          <a:p>
            <a:pPr indent="0" lvl="0" marL="0" marR="0" rtl="0" algn="ctr">
              <a:lnSpc>
                <a:spcPct val="115000"/>
              </a:lnSpc>
              <a:spcBef>
                <a:spcPts val="0"/>
              </a:spcBef>
              <a:spcAft>
                <a:spcPts val="0"/>
              </a:spcAft>
              <a:buClr>
                <a:srgbClr val="000000"/>
              </a:buClr>
              <a:buSzPts val="1400"/>
              <a:buFont typeface="Arial"/>
              <a:buNone/>
            </a:pPr>
            <a:r>
              <a:t/>
            </a:r>
            <a:endParaRPr b="1" sz="3500"/>
          </a:p>
          <a:p>
            <a:pPr indent="0" lvl="0" marL="0" marR="0" rtl="0" algn="ctr">
              <a:lnSpc>
                <a:spcPct val="115000"/>
              </a:lnSpc>
              <a:spcBef>
                <a:spcPts val="0"/>
              </a:spcBef>
              <a:spcAft>
                <a:spcPts val="0"/>
              </a:spcAft>
              <a:buClr>
                <a:srgbClr val="000000"/>
              </a:buClr>
              <a:buSzPts val="1400"/>
              <a:buFont typeface="Arial"/>
              <a:buNone/>
            </a:pPr>
            <a:r>
              <a:rPr b="1" lang="en-US" sz="3500"/>
              <a:t>Harvesting Humanity, LLC</a:t>
            </a:r>
            <a:endParaRPr b="1" sz="3500"/>
          </a:p>
          <a:p>
            <a:pPr indent="0" lvl="0" marL="0" marR="0" rtl="0" algn="ctr">
              <a:lnSpc>
                <a:spcPct val="115000"/>
              </a:lnSpc>
              <a:spcBef>
                <a:spcPts val="0"/>
              </a:spcBef>
              <a:spcAft>
                <a:spcPts val="0"/>
              </a:spcAft>
              <a:buClr>
                <a:srgbClr val="000000"/>
              </a:buClr>
              <a:buSzPts val="1400"/>
              <a:buFont typeface="Arial"/>
              <a:buNone/>
            </a:pPr>
            <a:r>
              <a:t/>
            </a:r>
            <a:endParaRPr b="1" sz="2000"/>
          </a:p>
          <a:p>
            <a:pPr indent="0" lvl="0" marL="0" marR="0" rtl="0" algn="ctr">
              <a:lnSpc>
                <a:spcPct val="115000"/>
              </a:lnSpc>
              <a:spcBef>
                <a:spcPts val="0"/>
              </a:spcBef>
              <a:spcAft>
                <a:spcPts val="0"/>
              </a:spcAft>
              <a:buClr>
                <a:srgbClr val="000000"/>
              </a:buClr>
              <a:buSzPts val="1400"/>
              <a:buFont typeface="Arial"/>
              <a:buNone/>
            </a:pPr>
            <a:r>
              <a:rPr b="1" i="1" lang="en-US" sz="2000"/>
              <a:t>presented by Eboné M. Lockett </a:t>
            </a:r>
            <a:endParaRPr b="1" i="1" sz="2000"/>
          </a:p>
          <a:p>
            <a:pPr indent="0" lvl="0" marL="0" marR="0" rtl="0" algn="ctr">
              <a:lnSpc>
                <a:spcPct val="115000"/>
              </a:lnSpc>
              <a:spcBef>
                <a:spcPts val="0"/>
              </a:spcBef>
              <a:spcAft>
                <a:spcPts val="0"/>
              </a:spcAft>
              <a:buClr>
                <a:srgbClr val="000000"/>
              </a:buClr>
              <a:buSzPts val="1400"/>
              <a:buFont typeface="Arial"/>
              <a:buNone/>
            </a:pPr>
            <a:r>
              <a:rPr b="1" lang="en-US" sz="2000"/>
              <a:t>WFAE Climate Summit </a:t>
            </a:r>
            <a:endParaRPr b="1" sz="2000"/>
          </a:p>
          <a:p>
            <a:pPr indent="0" lvl="0" marL="0" marR="0" rtl="0" algn="ctr">
              <a:lnSpc>
                <a:spcPct val="115000"/>
              </a:lnSpc>
              <a:spcBef>
                <a:spcPts val="0"/>
              </a:spcBef>
              <a:spcAft>
                <a:spcPts val="0"/>
              </a:spcAft>
              <a:buClr>
                <a:srgbClr val="000000"/>
              </a:buClr>
              <a:buSzPts val="1400"/>
              <a:buFont typeface="Arial"/>
              <a:buNone/>
            </a:pPr>
            <a:r>
              <a:rPr b="1" lang="en-US" sz="2000"/>
              <a:t>04.18.2024</a:t>
            </a:r>
            <a:endParaRPr b="1" sz="2000"/>
          </a:p>
          <a:p>
            <a:pPr indent="0" lvl="0" marL="0" marR="0" rtl="0" algn="ctr">
              <a:lnSpc>
                <a:spcPct val="115000"/>
              </a:lnSpc>
              <a:spcBef>
                <a:spcPts val="0"/>
              </a:spcBef>
              <a:spcAft>
                <a:spcPts val="0"/>
              </a:spcAft>
              <a:buClr>
                <a:srgbClr val="000000"/>
              </a:buClr>
              <a:buSzPts val="1400"/>
              <a:buFont typeface="Arial"/>
              <a:buNone/>
            </a:pPr>
            <a:r>
              <a:t/>
            </a:r>
            <a:endParaRPr b="1" sz="2600">
              <a:solidFill>
                <a:srgbClr val="FFFF00"/>
              </a:solidFill>
            </a:endParaRPr>
          </a:p>
          <a:p>
            <a:pPr indent="0" lvl="0" marL="0" marR="0" rtl="0" algn="ctr">
              <a:lnSpc>
                <a:spcPct val="115000"/>
              </a:lnSpc>
              <a:spcBef>
                <a:spcPts val="0"/>
              </a:spcBef>
              <a:spcAft>
                <a:spcPts val="0"/>
              </a:spcAft>
              <a:buClr>
                <a:srgbClr val="000000"/>
              </a:buClr>
              <a:buSzPts val="1400"/>
              <a:buFont typeface="Arial"/>
              <a:buNone/>
            </a:pPr>
            <a:r>
              <a:t/>
            </a:r>
            <a:endParaRPr b="1" i="0" sz="2200" u="none" cap="none" strike="noStrike">
              <a:solidFill>
                <a:schemeClr val="dk1"/>
              </a:solidFill>
              <a:latin typeface="Arial"/>
              <a:ea typeface="Arial"/>
              <a:cs typeface="Arial"/>
              <a:sym typeface="Arial"/>
            </a:endParaRPr>
          </a:p>
          <a:p>
            <a:pPr indent="457200" lvl="0" marL="914400" marR="0" rtl="0" algn="l">
              <a:lnSpc>
                <a:spcPct val="115000"/>
              </a:lnSpc>
              <a:spcBef>
                <a:spcPts val="0"/>
              </a:spcBef>
              <a:spcAft>
                <a:spcPts val="0"/>
              </a:spcAft>
              <a:buClr>
                <a:srgbClr val="000000"/>
              </a:buClr>
              <a:buSzPts val="1400"/>
              <a:buFont typeface="Arial"/>
              <a:buNone/>
            </a:pPr>
            <a:r>
              <a:rPr b="1" i="0" lang="en-US" sz="2200" u="none" cap="none" strike="noStrike">
                <a:solidFill>
                  <a:schemeClr val="dk1"/>
                </a:solidFill>
                <a:latin typeface="Arial"/>
                <a:ea typeface="Arial"/>
                <a:cs typeface="Arial"/>
                <a:sym typeface="Arial"/>
              </a:rPr>
              <a:t> </a:t>
            </a:r>
            <a:endParaRPr b="1" i="0" sz="2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1" i="0" sz="1200" u="none" cap="none" strike="noStrike">
              <a:solidFill>
                <a:srgbClr val="FFFF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t/>
            </a:r>
            <a:endParaRPr b="1" i="0" sz="2200" u="none" cap="none" strike="noStrike">
              <a:solidFill>
                <a:srgbClr val="FFFFFF"/>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400"/>
              <a:buFont typeface="Arial"/>
              <a:buNone/>
            </a:pPr>
            <a:r>
              <a:t/>
            </a:r>
            <a:endParaRPr b="1" i="0" sz="1700" u="none" cap="none" strike="noStrike">
              <a:solidFill>
                <a:srgbClr val="000000"/>
              </a:solidFill>
              <a:latin typeface="Arial"/>
              <a:ea typeface="Arial"/>
              <a:cs typeface="Arial"/>
              <a:sym typeface="Arial"/>
            </a:endParaRPr>
          </a:p>
        </p:txBody>
      </p:sp>
      <p:sp>
        <p:nvSpPr>
          <p:cNvPr id="71" name="Google Shape;71;p1"/>
          <p:cNvSpPr txBox="1"/>
          <p:nvPr/>
        </p:nvSpPr>
        <p:spPr>
          <a:xfrm>
            <a:off x="6590500" y="167900"/>
            <a:ext cx="5123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US" sz="2200" u="none" cap="none" strike="noStrike">
                <a:solidFill>
                  <a:srgbClr val="FFFFFF"/>
                </a:solidFill>
                <a:latin typeface="Arial"/>
                <a:ea typeface="Arial"/>
                <a:cs typeface="Arial"/>
                <a:sym typeface="Arial"/>
              </a:rPr>
              <a:t> </a:t>
            </a:r>
            <a:r>
              <a:rPr b="1" i="0" lang="en-US" sz="2200" u="none" cap="none" strike="noStrike">
                <a:solidFill>
                  <a:schemeClr val="dk1"/>
                </a:solidFill>
                <a:latin typeface="Arial"/>
                <a:ea typeface="Arial"/>
                <a:cs typeface="Arial"/>
                <a:sym typeface="Arial"/>
              </a:rPr>
              <a:t> </a:t>
            </a:r>
            <a:r>
              <a:rPr b="1" i="0" lang="en-US" sz="2100" u="none" cap="none" strike="noStrike">
                <a:solidFill>
                  <a:schemeClr val="dk1"/>
                </a:solidFill>
                <a:latin typeface="Arial"/>
                <a:ea typeface="Arial"/>
                <a:cs typeface="Arial"/>
                <a:sym typeface="Arial"/>
              </a:rPr>
              <a:t>     </a:t>
            </a:r>
            <a:r>
              <a:rPr b="1" i="0" lang="en-US" sz="2100" u="none" cap="none" strike="noStrike">
                <a:solidFill>
                  <a:srgbClr val="FFFFFF"/>
                </a:solidFill>
                <a:latin typeface="Arial"/>
                <a:ea typeface="Arial"/>
                <a:cs typeface="Arial"/>
                <a:sym typeface="Arial"/>
              </a:rPr>
              <a:t> </a:t>
            </a:r>
            <a:endParaRPr b="1" i="0" sz="21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g23c33be94ac_0_50"/>
          <p:cNvPicPr preferRelativeResize="0"/>
          <p:nvPr/>
        </p:nvPicPr>
        <p:blipFill rotWithShape="1">
          <a:blip r:embed="rId3">
            <a:alphaModFix/>
          </a:blip>
          <a:srcRect b="0" l="0" r="0" t="0"/>
          <a:stretch/>
        </p:blipFill>
        <p:spPr>
          <a:xfrm>
            <a:off x="870850" y="189013"/>
            <a:ext cx="4319975" cy="6479975"/>
          </a:xfrm>
          <a:prstGeom prst="rect">
            <a:avLst/>
          </a:prstGeom>
          <a:noFill/>
          <a:ln>
            <a:noFill/>
          </a:ln>
        </p:spPr>
      </p:pic>
      <p:pic>
        <p:nvPicPr>
          <p:cNvPr id="157" name="Google Shape;157;g23c33be94ac_0_50"/>
          <p:cNvPicPr preferRelativeResize="0"/>
          <p:nvPr/>
        </p:nvPicPr>
        <p:blipFill rotWithShape="1">
          <a:blip r:embed="rId4">
            <a:alphaModFix/>
          </a:blip>
          <a:srcRect b="0" l="0" r="0" t="0"/>
          <a:stretch/>
        </p:blipFill>
        <p:spPr>
          <a:xfrm>
            <a:off x="6666675" y="189025"/>
            <a:ext cx="4247750" cy="3185800"/>
          </a:xfrm>
          <a:prstGeom prst="rect">
            <a:avLst/>
          </a:prstGeom>
          <a:noFill/>
          <a:ln>
            <a:noFill/>
          </a:ln>
        </p:spPr>
      </p:pic>
      <p:pic>
        <p:nvPicPr>
          <p:cNvPr id="158" name="Google Shape;158;g23c33be94ac_0_50"/>
          <p:cNvPicPr preferRelativeResize="0"/>
          <p:nvPr/>
        </p:nvPicPr>
        <p:blipFill rotWithShape="1">
          <a:blip r:embed="rId5">
            <a:alphaModFix/>
          </a:blip>
          <a:srcRect b="0" l="0" r="0" t="0"/>
          <a:stretch/>
        </p:blipFill>
        <p:spPr>
          <a:xfrm>
            <a:off x="7651962" y="3632750"/>
            <a:ext cx="2277187" cy="3036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g23c33be94ac_0_60"/>
          <p:cNvPicPr preferRelativeResize="0"/>
          <p:nvPr/>
        </p:nvPicPr>
        <p:blipFill rotWithShape="1">
          <a:blip r:embed="rId3">
            <a:alphaModFix/>
          </a:blip>
          <a:srcRect b="0" l="0" r="0" t="0"/>
          <a:stretch/>
        </p:blipFill>
        <p:spPr>
          <a:xfrm>
            <a:off x="592375" y="385000"/>
            <a:ext cx="4724400" cy="6112123"/>
          </a:xfrm>
          <a:prstGeom prst="rect">
            <a:avLst/>
          </a:prstGeom>
          <a:noFill/>
          <a:ln>
            <a:noFill/>
          </a:ln>
        </p:spPr>
      </p:pic>
      <p:pic>
        <p:nvPicPr>
          <p:cNvPr id="165" name="Google Shape;165;g23c33be94ac_0_60"/>
          <p:cNvPicPr preferRelativeResize="0"/>
          <p:nvPr/>
        </p:nvPicPr>
        <p:blipFill rotWithShape="1">
          <a:blip r:embed="rId4">
            <a:alphaModFix/>
          </a:blip>
          <a:srcRect b="0" l="0" r="0" t="0"/>
          <a:stretch/>
        </p:blipFill>
        <p:spPr>
          <a:xfrm>
            <a:off x="6342425" y="229975"/>
            <a:ext cx="4809351" cy="3497043"/>
          </a:xfrm>
          <a:prstGeom prst="rect">
            <a:avLst/>
          </a:prstGeom>
          <a:noFill/>
          <a:ln>
            <a:noFill/>
          </a:ln>
        </p:spPr>
      </p:pic>
      <p:pic>
        <p:nvPicPr>
          <p:cNvPr id="166" name="Google Shape;166;g23c33be94ac_0_60"/>
          <p:cNvPicPr preferRelativeResize="0"/>
          <p:nvPr/>
        </p:nvPicPr>
        <p:blipFill>
          <a:blip r:embed="rId5">
            <a:alphaModFix/>
          </a:blip>
          <a:stretch>
            <a:fillRect/>
          </a:stretch>
        </p:blipFill>
        <p:spPr>
          <a:xfrm>
            <a:off x="6342425" y="3817650"/>
            <a:ext cx="2709224" cy="2709224"/>
          </a:xfrm>
          <a:prstGeom prst="rect">
            <a:avLst/>
          </a:prstGeom>
          <a:noFill/>
          <a:ln>
            <a:noFill/>
          </a:ln>
        </p:spPr>
      </p:pic>
      <p:pic>
        <p:nvPicPr>
          <p:cNvPr id="167" name="Google Shape;167;g23c33be94ac_0_60"/>
          <p:cNvPicPr preferRelativeResize="0"/>
          <p:nvPr/>
        </p:nvPicPr>
        <p:blipFill>
          <a:blip r:embed="rId6">
            <a:alphaModFix/>
          </a:blip>
          <a:stretch>
            <a:fillRect/>
          </a:stretch>
        </p:blipFill>
        <p:spPr>
          <a:xfrm>
            <a:off x="9155950" y="3841700"/>
            <a:ext cx="1995832" cy="2661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g27676d3a433_0_10"/>
          <p:cNvPicPr preferRelativeResize="0"/>
          <p:nvPr/>
        </p:nvPicPr>
        <p:blipFill rotWithShape="1">
          <a:blip r:embed="rId3">
            <a:alphaModFix/>
          </a:blip>
          <a:srcRect b="0" l="0" r="0" t="0"/>
          <a:stretch/>
        </p:blipFill>
        <p:spPr>
          <a:xfrm>
            <a:off x="615175" y="911650"/>
            <a:ext cx="5237525" cy="5237525"/>
          </a:xfrm>
          <a:prstGeom prst="rect">
            <a:avLst/>
          </a:prstGeom>
          <a:noFill/>
          <a:ln>
            <a:noFill/>
          </a:ln>
        </p:spPr>
      </p:pic>
      <p:pic>
        <p:nvPicPr>
          <p:cNvPr id="174" name="Google Shape;174;g27676d3a433_0_10"/>
          <p:cNvPicPr preferRelativeResize="0"/>
          <p:nvPr/>
        </p:nvPicPr>
        <p:blipFill>
          <a:blip r:embed="rId4">
            <a:alphaModFix/>
          </a:blip>
          <a:stretch>
            <a:fillRect/>
          </a:stretch>
        </p:blipFill>
        <p:spPr>
          <a:xfrm>
            <a:off x="6981025" y="193650"/>
            <a:ext cx="4633112" cy="6553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g27676d3a433_0_24"/>
          <p:cNvPicPr preferRelativeResize="0"/>
          <p:nvPr/>
        </p:nvPicPr>
        <p:blipFill rotWithShape="1">
          <a:blip r:embed="rId3">
            <a:alphaModFix/>
          </a:blip>
          <a:srcRect b="0" l="0" r="0" t="0"/>
          <a:stretch/>
        </p:blipFill>
        <p:spPr>
          <a:xfrm>
            <a:off x="145900" y="152388"/>
            <a:ext cx="3693752" cy="2944524"/>
          </a:xfrm>
          <a:prstGeom prst="rect">
            <a:avLst/>
          </a:prstGeom>
          <a:noFill/>
          <a:ln>
            <a:noFill/>
          </a:ln>
        </p:spPr>
      </p:pic>
      <p:pic>
        <p:nvPicPr>
          <p:cNvPr id="181" name="Google Shape;181;g27676d3a433_0_24"/>
          <p:cNvPicPr preferRelativeResize="0"/>
          <p:nvPr/>
        </p:nvPicPr>
        <p:blipFill rotWithShape="1">
          <a:blip r:embed="rId4">
            <a:alphaModFix/>
          </a:blip>
          <a:srcRect b="0" l="0" r="0" t="0"/>
          <a:stretch/>
        </p:blipFill>
        <p:spPr>
          <a:xfrm>
            <a:off x="7984850" y="196750"/>
            <a:ext cx="3807749" cy="2855812"/>
          </a:xfrm>
          <a:prstGeom prst="rect">
            <a:avLst/>
          </a:prstGeom>
          <a:noFill/>
          <a:ln>
            <a:noFill/>
          </a:ln>
        </p:spPr>
      </p:pic>
      <p:pic>
        <p:nvPicPr>
          <p:cNvPr id="182" name="Google Shape;182;g27676d3a433_0_24"/>
          <p:cNvPicPr preferRelativeResize="0"/>
          <p:nvPr/>
        </p:nvPicPr>
        <p:blipFill rotWithShape="1">
          <a:blip r:embed="rId5">
            <a:alphaModFix/>
          </a:blip>
          <a:srcRect b="0" l="0" r="0" t="0"/>
          <a:stretch/>
        </p:blipFill>
        <p:spPr>
          <a:xfrm>
            <a:off x="3949250" y="152400"/>
            <a:ext cx="3926000" cy="2944500"/>
          </a:xfrm>
          <a:prstGeom prst="rect">
            <a:avLst/>
          </a:prstGeom>
          <a:noFill/>
          <a:ln>
            <a:noFill/>
          </a:ln>
        </p:spPr>
      </p:pic>
      <p:pic>
        <p:nvPicPr>
          <p:cNvPr id="183" name="Google Shape;183;g27676d3a433_0_24"/>
          <p:cNvPicPr preferRelativeResize="0"/>
          <p:nvPr/>
        </p:nvPicPr>
        <p:blipFill rotWithShape="1">
          <a:blip r:embed="rId6">
            <a:alphaModFix/>
          </a:blip>
          <a:srcRect b="0" l="0" r="0" t="0"/>
          <a:stretch/>
        </p:blipFill>
        <p:spPr>
          <a:xfrm>
            <a:off x="305076" y="3322425"/>
            <a:ext cx="5226426" cy="3303000"/>
          </a:xfrm>
          <a:prstGeom prst="rect">
            <a:avLst/>
          </a:prstGeom>
          <a:noFill/>
          <a:ln>
            <a:noFill/>
          </a:ln>
        </p:spPr>
      </p:pic>
      <p:pic>
        <p:nvPicPr>
          <p:cNvPr id="184" name="Google Shape;184;g27676d3a433_0_24"/>
          <p:cNvPicPr preferRelativeResize="0"/>
          <p:nvPr/>
        </p:nvPicPr>
        <p:blipFill rotWithShape="1">
          <a:blip r:embed="rId7">
            <a:alphaModFix/>
          </a:blip>
          <a:srcRect b="0" l="0" r="0" t="0"/>
          <a:stretch/>
        </p:blipFill>
        <p:spPr>
          <a:xfrm>
            <a:off x="6446775" y="3322425"/>
            <a:ext cx="5279499" cy="3303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g2ccedf88f8e_0_17"/>
          <p:cNvPicPr preferRelativeResize="0"/>
          <p:nvPr/>
        </p:nvPicPr>
        <p:blipFill>
          <a:blip r:embed="rId3">
            <a:alphaModFix/>
          </a:blip>
          <a:stretch>
            <a:fillRect/>
          </a:stretch>
        </p:blipFill>
        <p:spPr>
          <a:xfrm>
            <a:off x="4512825" y="185175"/>
            <a:ext cx="2327475" cy="3103259"/>
          </a:xfrm>
          <a:prstGeom prst="rect">
            <a:avLst/>
          </a:prstGeom>
          <a:noFill/>
          <a:ln>
            <a:noFill/>
          </a:ln>
        </p:spPr>
      </p:pic>
      <p:pic>
        <p:nvPicPr>
          <p:cNvPr id="191" name="Google Shape;191;g2ccedf88f8e_0_17"/>
          <p:cNvPicPr preferRelativeResize="0"/>
          <p:nvPr/>
        </p:nvPicPr>
        <p:blipFill>
          <a:blip r:embed="rId4">
            <a:alphaModFix/>
          </a:blip>
          <a:stretch>
            <a:fillRect/>
          </a:stretch>
        </p:blipFill>
        <p:spPr>
          <a:xfrm>
            <a:off x="4512824" y="3590300"/>
            <a:ext cx="2327477" cy="3012925"/>
          </a:xfrm>
          <a:prstGeom prst="rect">
            <a:avLst/>
          </a:prstGeom>
          <a:noFill/>
          <a:ln>
            <a:noFill/>
          </a:ln>
        </p:spPr>
      </p:pic>
      <p:pic>
        <p:nvPicPr>
          <p:cNvPr id="192" name="Google Shape;192;g2ccedf88f8e_0_17"/>
          <p:cNvPicPr preferRelativeResize="0"/>
          <p:nvPr/>
        </p:nvPicPr>
        <p:blipFill>
          <a:blip r:embed="rId5">
            <a:alphaModFix/>
          </a:blip>
          <a:stretch>
            <a:fillRect/>
          </a:stretch>
        </p:blipFill>
        <p:spPr>
          <a:xfrm>
            <a:off x="7652600" y="0"/>
            <a:ext cx="4539400" cy="6857999"/>
          </a:xfrm>
          <a:prstGeom prst="rect">
            <a:avLst/>
          </a:prstGeom>
          <a:noFill/>
          <a:ln>
            <a:noFill/>
          </a:ln>
        </p:spPr>
      </p:pic>
      <p:pic>
        <p:nvPicPr>
          <p:cNvPr id="193" name="Google Shape;193;g2ccedf88f8e_0_17"/>
          <p:cNvPicPr preferRelativeResize="0"/>
          <p:nvPr/>
        </p:nvPicPr>
        <p:blipFill>
          <a:blip r:embed="rId6">
            <a:alphaModFix/>
          </a:blip>
          <a:stretch>
            <a:fillRect/>
          </a:stretch>
        </p:blipFill>
        <p:spPr>
          <a:xfrm>
            <a:off x="701700" y="1056150"/>
            <a:ext cx="3217349" cy="48272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d13918443b_0_187"/>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99" name="Google Shape;199;gd13918443b_0_187"/>
          <p:cNvSpPr/>
          <p:nvPr/>
        </p:nvSpPr>
        <p:spPr>
          <a:xfrm>
            <a:off x="0" y="0"/>
            <a:ext cx="12192000" cy="6858000"/>
          </a:xfrm>
          <a:prstGeom prst="rect">
            <a:avLst/>
          </a:prstGeom>
          <a:solidFill>
            <a:srgbClr val="6AA8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00" name="Google Shape;200;gd13918443b_0_187"/>
          <p:cNvSpPr txBox="1"/>
          <p:nvPr>
            <p:ph type="ctrTitle"/>
          </p:nvPr>
        </p:nvSpPr>
        <p:spPr>
          <a:xfrm>
            <a:off x="-17425" y="0"/>
            <a:ext cx="6305700" cy="10692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Clr>
                <a:schemeClr val="lt1"/>
              </a:buClr>
              <a:buSzPts val="5040"/>
              <a:buFont typeface="Rockwell"/>
              <a:buNone/>
            </a:pPr>
            <a:br>
              <a:rPr lang="en-US" sz="4910"/>
            </a:br>
            <a:br>
              <a:rPr lang="en-US" sz="4910"/>
            </a:br>
            <a:br>
              <a:rPr lang="en-US" sz="4910"/>
            </a:br>
            <a:br>
              <a:rPr lang="en-US" sz="4910"/>
            </a:br>
            <a:endParaRPr sz="4910"/>
          </a:p>
          <a:p>
            <a:pPr indent="0" lvl="0" marL="0" rtl="0" algn="ctr">
              <a:lnSpc>
                <a:spcPct val="100000"/>
              </a:lnSpc>
              <a:spcBef>
                <a:spcPts val="0"/>
              </a:spcBef>
              <a:spcAft>
                <a:spcPts val="0"/>
              </a:spcAft>
              <a:buClr>
                <a:schemeClr val="lt1"/>
              </a:buClr>
              <a:buSzPts val="5040"/>
              <a:buFont typeface="Rockwell"/>
              <a:buNone/>
            </a:pPr>
            <a:r>
              <a:t/>
            </a:r>
            <a:endParaRPr sz="4910"/>
          </a:p>
          <a:p>
            <a:pPr indent="0" lvl="0" marL="0" rtl="0" algn="ctr">
              <a:lnSpc>
                <a:spcPct val="100000"/>
              </a:lnSpc>
              <a:spcBef>
                <a:spcPts val="0"/>
              </a:spcBef>
              <a:spcAft>
                <a:spcPts val="0"/>
              </a:spcAft>
              <a:buClr>
                <a:schemeClr val="lt1"/>
              </a:buClr>
              <a:buSzPts val="5040"/>
              <a:buFont typeface="Rockwell"/>
              <a:buNone/>
            </a:pPr>
            <a:br>
              <a:rPr lang="en-US" sz="4910"/>
            </a:br>
            <a:endParaRPr sz="4910"/>
          </a:p>
          <a:p>
            <a:pPr indent="0" lvl="0" marL="0" rtl="0" algn="ctr">
              <a:lnSpc>
                <a:spcPct val="100000"/>
              </a:lnSpc>
              <a:spcBef>
                <a:spcPts val="0"/>
              </a:spcBef>
              <a:spcAft>
                <a:spcPts val="0"/>
              </a:spcAft>
              <a:buClr>
                <a:schemeClr val="lt1"/>
              </a:buClr>
              <a:buSzPts val="5040"/>
              <a:buFont typeface="Rockwell"/>
              <a:buNone/>
            </a:pPr>
            <a:r>
              <a:t/>
            </a:r>
            <a:endParaRPr b="1" sz="2300">
              <a:solidFill>
                <a:srgbClr val="FFFFFF"/>
              </a:solidFill>
            </a:endParaRPr>
          </a:p>
          <a:p>
            <a:pPr indent="0" lvl="0" marL="0" rtl="0" algn="ctr">
              <a:lnSpc>
                <a:spcPct val="100000"/>
              </a:lnSpc>
              <a:spcBef>
                <a:spcPts val="0"/>
              </a:spcBef>
              <a:spcAft>
                <a:spcPts val="0"/>
              </a:spcAft>
              <a:buClr>
                <a:schemeClr val="lt1"/>
              </a:buClr>
              <a:buSzPts val="5040"/>
              <a:buFont typeface="Rockwell"/>
              <a:buNone/>
            </a:pPr>
            <a:r>
              <a:rPr b="1" lang="en-US" sz="2300">
                <a:solidFill>
                  <a:srgbClr val="FFFFFF"/>
                </a:solidFill>
              </a:rPr>
              <a:t> </a:t>
            </a:r>
            <a:r>
              <a:rPr b="1" lang="en-US" sz="2300">
                <a:solidFill>
                  <a:srgbClr val="FFFF00"/>
                </a:solidFill>
              </a:rPr>
              <a:t>“~ learning for life and lifelong learning ”</a:t>
            </a:r>
            <a:endParaRPr sz="4910">
              <a:solidFill>
                <a:srgbClr val="FFFF00"/>
              </a:solidFill>
            </a:endParaRPr>
          </a:p>
        </p:txBody>
      </p:sp>
      <p:pic>
        <p:nvPicPr>
          <p:cNvPr descr="A growing plant" id="201" name="Google Shape;201;gd13918443b_0_187"/>
          <p:cNvPicPr preferRelativeResize="0"/>
          <p:nvPr/>
        </p:nvPicPr>
        <p:blipFill rotWithShape="1">
          <a:blip r:embed="rId3">
            <a:alphaModFix/>
          </a:blip>
          <a:srcRect b="0" l="24738" r="17796" t="0"/>
          <a:stretch/>
        </p:blipFill>
        <p:spPr>
          <a:xfrm>
            <a:off x="6288275" y="0"/>
            <a:ext cx="5903725" cy="6858000"/>
          </a:xfrm>
          <a:custGeom>
            <a:rect b="b" l="l" r="r" t="t"/>
            <a:pathLst>
              <a:path extrusionOk="0" h="6858000" w="5903725">
                <a:moveTo>
                  <a:pt x="17547" y="0"/>
                </a:moveTo>
                <a:lnTo>
                  <a:pt x="5903725" y="0"/>
                </a:lnTo>
                <a:lnTo>
                  <a:pt x="5903725" y="6858000"/>
                </a:lnTo>
                <a:lnTo>
                  <a:pt x="57217" y="6858000"/>
                </a:lnTo>
                <a:lnTo>
                  <a:pt x="57185" y="6699667"/>
                </a:lnTo>
                <a:cubicBezTo>
                  <a:pt x="57923" y="6526851"/>
                  <a:pt x="61039" y="6384211"/>
                  <a:pt x="67005" y="6279216"/>
                </a:cubicBezTo>
                <a:cubicBezTo>
                  <a:pt x="108514" y="5194623"/>
                  <a:pt x="-44577" y="788432"/>
                  <a:pt x="13203" y="42009"/>
                </a:cubicBezTo>
                <a:close/>
              </a:path>
            </a:pathLst>
          </a:custGeom>
          <a:noFill/>
          <a:ln>
            <a:noFill/>
          </a:ln>
        </p:spPr>
      </p:pic>
      <p:pic>
        <p:nvPicPr>
          <p:cNvPr id="202" name="Google Shape;202;gd13918443b_0_187"/>
          <p:cNvPicPr preferRelativeResize="0"/>
          <p:nvPr/>
        </p:nvPicPr>
        <p:blipFill rotWithShape="1">
          <a:blip r:embed="rId4">
            <a:alphaModFix/>
          </a:blip>
          <a:srcRect b="0" l="0" r="0" t="0"/>
          <a:stretch/>
        </p:blipFill>
        <p:spPr>
          <a:xfrm>
            <a:off x="7315200" y="2848662"/>
            <a:ext cx="2283100" cy="2283075"/>
          </a:xfrm>
          <a:prstGeom prst="rect">
            <a:avLst/>
          </a:prstGeom>
          <a:noFill/>
          <a:ln>
            <a:noFill/>
          </a:ln>
        </p:spPr>
      </p:pic>
      <p:sp>
        <p:nvSpPr>
          <p:cNvPr id="203" name="Google Shape;203;gd13918443b_0_187"/>
          <p:cNvSpPr txBox="1"/>
          <p:nvPr/>
        </p:nvSpPr>
        <p:spPr>
          <a:xfrm>
            <a:off x="962025" y="4141095"/>
            <a:ext cx="49416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gd13918443b_0_187"/>
          <p:cNvSpPr txBox="1"/>
          <p:nvPr/>
        </p:nvSpPr>
        <p:spPr>
          <a:xfrm>
            <a:off x="48425" y="789300"/>
            <a:ext cx="6174000" cy="540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t/>
            </a:r>
            <a:endParaRPr b="1" i="0" sz="2600" u="none" cap="none" strike="noStrike">
              <a:solidFill>
                <a:srgbClr val="FFFF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1" sz="2600">
              <a:solidFill>
                <a:srgbClr val="FFFFFF"/>
              </a:solidFill>
            </a:endParaRPr>
          </a:p>
          <a:p>
            <a:pPr indent="0" lvl="0" marL="0" marR="0" rtl="0" algn="l">
              <a:lnSpc>
                <a:spcPct val="100000"/>
              </a:lnSpc>
              <a:spcBef>
                <a:spcPts val="0"/>
              </a:spcBef>
              <a:spcAft>
                <a:spcPts val="0"/>
              </a:spcAft>
              <a:buClr>
                <a:srgbClr val="000000"/>
              </a:buClr>
              <a:buSzPts val="2600"/>
              <a:buFont typeface="Arial"/>
              <a:buNone/>
            </a:pPr>
            <a:r>
              <a:t/>
            </a:r>
            <a:endParaRPr b="1" sz="2600">
              <a:solidFill>
                <a:srgbClr val="FFFFFF"/>
              </a:solidFill>
            </a:endParaRPr>
          </a:p>
          <a:p>
            <a:pPr indent="-381000" lvl="0" marL="457200" marR="0" rtl="0" algn="l">
              <a:lnSpc>
                <a:spcPct val="100000"/>
              </a:lnSpc>
              <a:spcBef>
                <a:spcPts val="0"/>
              </a:spcBef>
              <a:spcAft>
                <a:spcPts val="0"/>
              </a:spcAft>
              <a:buClr>
                <a:schemeClr val="dk1"/>
              </a:buClr>
              <a:buSzPts val="2400"/>
              <a:buFont typeface="Arial"/>
              <a:buChar char="➢"/>
            </a:pPr>
            <a:r>
              <a:rPr b="1" i="0" lang="en-US" sz="2400" u="none" cap="none" strike="noStrike">
                <a:solidFill>
                  <a:schemeClr val="dk1"/>
                </a:solidFill>
                <a:latin typeface="Arial"/>
                <a:ea typeface="Arial"/>
                <a:cs typeface="Arial"/>
                <a:sym typeface="Arial"/>
              </a:rPr>
              <a:t>Continue to donate your time, talents, technologies, and treasures to cultivating, healing, and sustaining relationships for they are the building blocks of community and the h</a:t>
            </a:r>
            <a:r>
              <a:rPr b="1" lang="en-US" sz="2400">
                <a:solidFill>
                  <a:schemeClr val="dk1"/>
                </a:solidFill>
              </a:rPr>
              <a:t>eart </a:t>
            </a:r>
            <a:r>
              <a:rPr b="1" i="0" lang="en-US" sz="2400" u="none" cap="none" strike="noStrike">
                <a:solidFill>
                  <a:schemeClr val="dk1"/>
                </a:solidFill>
                <a:latin typeface="Arial"/>
                <a:ea typeface="Arial"/>
                <a:cs typeface="Arial"/>
                <a:sym typeface="Arial"/>
              </a:rPr>
              <a:t>of Humanity and </a:t>
            </a:r>
            <a:r>
              <a:rPr b="1" lang="en-US" sz="2400">
                <a:solidFill>
                  <a:schemeClr val="dk1"/>
                </a:solidFill>
              </a:rPr>
              <a:t>THEY</a:t>
            </a:r>
            <a:r>
              <a:rPr b="1" i="0" lang="en-US" sz="2400" u="none" cap="none" strike="noStrike">
                <a:solidFill>
                  <a:schemeClr val="dk1"/>
                </a:solidFill>
                <a:latin typeface="Arial"/>
                <a:ea typeface="Arial"/>
                <a:cs typeface="Arial"/>
                <a:sym typeface="Arial"/>
              </a:rPr>
              <a:t> will serve our communities well</a:t>
            </a:r>
            <a:r>
              <a:rPr b="1" lang="en-US" sz="2400">
                <a:solidFill>
                  <a:schemeClr val="dk1"/>
                </a:solidFill>
              </a:rPr>
              <a:t>!!!</a:t>
            </a:r>
            <a:endParaRPr b="1" i="0" sz="24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FF"/>
              </a:solidFill>
              <a:latin typeface="Arial"/>
              <a:ea typeface="Arial"/>
              <a:cs typeface="Arial"/>
              <a:sym typeface="Arial"/>
            </a:endParaRPr>
          </a:p>
          <a:p>
            <a:pPr indent="-393700" lvl="0" marL="457200" marR="0" rtl="0" algn="l">
              <a:lnSpc>
                <a:spcPct val="100000"/>
              </a:lnSpc>
              <a:spcBef>
                <a:spcPts val="0"/>
              </a:spcBef>
              <a:spcAft>
                <a:spcPts val="0"/>
              </a:spcAft>
              <a:buClr>
                <a:srgbClr val="FFFF00"/>
              </a:buClr>
              <a:buSzPts val="2600"/>
              <a:buFont typeface="Arial"/>
              <a:buChar char="➢"/>
            </a:pPr>
            <a:r>
              <a:rPr b="1" i="0" lang="en-US" sz="2600" u="none" cap="none" strike="noStrike">
                <a:solidFill>
                  <a:srgbClr val="FFFF00"/>
                </a:solidFill>
                <a:latin typeface="Arial"/>
                <a:ea typeface="Arial"/>
                <a:cs typeface="Arial"/>
                <a:sym typeface="Arial"/>
              </a:rPr>
              <a:t>visit us @ harvestinghumanity.com</a:t>
            </a:r>
            <a:endParaRPr b="1" i="0" sz="2600" u="none" cap="none" strike="noStrike">
              <a:solidFill>
                <a:srgbClr val="FFFF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700"/>
              <a:buFont typeface="Arial"/>
              <a:buNone/>
            </a:pPr>
            <a:r>
              <a:t/>
            </a:r>
            <a:endParaRPr b="1"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g118dea8e38d_0_35"/>
          <p:cNvSpPr txBox="1"/>
          <p:nvPr>
            <p:ph type="title"/>
          </p:nvPr>
        </p:nvSpPr>
        <p:spPr>
          <a:xfrm>
            <a:off x="165750" y="345600"/>
            <a:ext cx="12026400" cy="14760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0"/>
              </a:spcBef>
              <a:spcAft>
                <a:spcPts val="0"/>
              </a:spcAft>
              <a:buClr>
                <a:schemeClr val="lt1"/>
              </a:buClr>
              <a:buSzPts val="4000"/>
              <a:buFont typeface="Rockwell"/>
              <a:buNone/>
            </a:pPr>
            <a:r>
              <a:rPr b="1" lang="en-US" sz="4000">
                <a:solidFill>
                  <a:srgbClr val="FFFFFF"/>
                </a:solidFill>
              </a:rPr>
              <a:t>        </a:t>
            </a:r>
            <a:r>
              <a:rPr b="1" lang="en-US" sz="4000">
                <a:solidFill>
                  <a:srgbClr val="FFFF00"/>
                </a:solidFill>
              </a:rPr>
              <a:t>          “The Forgotten Forefathers”</a:t>
            </a:r>
            <a:endParaRPr b="1" i="1" sz="3200">
              <a:solidFill>
                <a:srgbClr val="FFFF00"/>
              </a:solidFill>
            </a:endParaRPr>
          </a:p>
        </p:txBody>
      </p:sp>
      <p:sp>
        <p:nvSpPr>
          <p:cNvPr id="78" name="Google Shape;78;g118dea8e38d_0_35"/>
          <p:cNvSpPr txBox="1"/>
          <p:nvPr>
            <p:ph idx="1" type="body"/>
          </p:nvPr>
        </p:nvSpPr>
        <p:spPr>
          <a:xfrm>
            <a:off x="660550" y="961675"/>
            <a:ext cx="11034900" cy="5704500"/>
          </a:xfrm>
          <a:prstGeom prst="rect">
            <a:avLst/>
          </a:prstGeom>
          <a:noFill/>
          <a:ln>
            <a:noFill/>
          </a:ln>
        </p:spPr>
        <p:txBody>
          <a:bodyPr anchorCtr="0" anchor="t" bIns="0" lIns="0" spcFirstLastPara="1" rIns="0" wrap="square" tIns="0">
            <a:noAutofit/>
          </a:bodyPr>
          <a:lstStyle/>
          <a:p>
            <a:pPr indent="0" lvl="0" marL="457200" rtl="0" algn="l">
              <a:lnSpc>
                <a:spcPct val="120000"/>
              </a:lnSpc>
              <a:spcBef>
                <a:spcPts val="1000"/>
              </a:spcBef>
              <a:spcAft>
                <a:spcPts val="0"/>
              </a:spcAft>
              <a:buSzPts val="2000"/>
              <a:buNone/>
            </a:pPr>
            <a:r>
              <a:t/>
            </a:r>
            <a:endParaRPr b="1">
              <a:solidFill>
                <a:srgbClr val="000000"/>
              </a:solidFill>
            </a:endParaRPr>
          </a:p>
          <a:p>
            <a:pPr indent="0" lvl="0" marL="457200" rtl="0" algn="l">
              <a:lnSpc>
                <a:spcPct val="120000"/>
              </a:lnSpc>
              <a:spcBef>
                <a:spcPts val="1000"/>
              </a:spcBef>
              <a:spcAft>
                <a:spcPts val="0"/>
              </a:spcAft>
              <a:buSzPts val="2000"/>
              <a:buNone/>
            </a:pPr>
            <a:r>
              <a:t/>
            </a:r>
            <a:endParaRPr b="1" sz="4100">
              <a:solidFill>
                <a:srgbClr val="000000"/>
              </a:solidFill>
            </a:endParaRPr>
          </a:p>
          <a:p>
            <a:pPr indent="0" lvl="0" marL="457200" rtl="0" algn="l">
              <a:lnSpc>
                <a:spcPct val="120000"/>
              </a:lnSpc>
              <a:spcBef>
                <a:spcPts val="1000"/>
              </a:spcBef>
              <a:spcAft>
                <a:spcPts val="0"/>
              </a:spcAft>
              <a:buSzPts val="2000"/>
              <a:buNone/>
            </a:pPr>
            <a:r>
              <a:t/>
            </a:r>
            <a:endParaRPr b="1" sz="4100">
              <a:solidFill>
                <a:srgbClr val="000000"/>
              </a:solidFill>
            </a:endParaRPr>
          </a:p>
          <a:p>
            <a:pPr indent="0" lvl="0" marL="457200" rtl="0" algn="l">
              <a:lnSpc>
                <a:spcPct val="120000"/>
              </a:lnSpc>
              <a:spcBef>
                <a:spcPts val="1000"/>
              </a:spcBef>
              <a:spcAft>
                <a:spcPts val="0"/>
              </a:spcAft>
              <a:buSzPts val="2000"/>
              <a:buNone/>
            </a:pPr>
            <a:r>
              <a:t/>
            </a:r>
            <a:endParaRPr b="1" sz="4100">
              <a:solidFill>
                <a:srgbClr val="000000"/>
              </a:solidFill>
            </a:endParaRPr>
          </a:p>
          <a:p>
            <a:pPr indent="0" lvl="0" marL="457200" rtl="0" algn="l">
              <a:lnSpc>
                <a:spcPct val="120000"/>
              </a:lnSpc>
              <a:spcBef>
                <a:spcPts val="1000"/>
              </a:spcBef>
              <a:spcAft>
                <a:spcPts val="0"/>
              </a:spcAft>
              <a:buSzPts val="2000"/>
              <a:buNone/>
            </a:pPr>
            <a:r>
              <a:t/>
            </a:r>
            <a:endParaRPr b="1" sz="800">
              <a:solidFill>
                <a:srgbClr val="000000"/>
              </a:solidFill>
            </a:endParaRPr>
          </a:p>
          <a:p>
            <a:pPr indent="0" lvl="0" marL="457200" rtl="0" algn="l">
              <a:lnSpc>
                <a:spcPct val="120000"/>
              </a:lnSpc>
              <a:spcBef>
                <a:spcPts val="1000"/>
              </a:spcBef>
              <a:spcAft>
                <a:spcPts val="0"/>
              </a:spcAft>
              <a:buSzPts val="2000"/>
              <a:buNone/>
            </a:pPr>
            <a:r>
              <a:rPr b="1" lang="en-US" sz="4100">
                <a:solidFill>
                  <a:srgbClr val="000000"/>
                </a:solidFill>
              </a:rPr>
              <a:t>Acknowledgement: Here in Charlotte, NC we stand on sacred ground once occupied by the Catawba and Sugaree First Nations</a:t>
            </a:r>
            <a:endParaRPr b="1" sz="2300">
              <a:solidFill>
                <a:srgbClr val="000000"/>
              </a:solidFill>
            </a:endParaRPr>
          </a:p>
          <a:p>
            <a:pPr indent="-215900" lvl="0" marL="342900" rtl="0" algn="ctr">
              <a:lnSpc>
                <a:spcPct val="120000"/>
              </a:lnSpc>
              <a:spcBef>
                <a:spcPts val="1000"/>
              </a:spcBef>
              <a:spcAft>
                <a:spcPts val="0"/>
              </a:spcAft>
              <a:buSzPts val="2000"/>
              <a:buFont typeface="Noto Sans Symbols"/>
              <a:buNone/>
            </a:pPr>
            <a:r>
              <a:t/>
            </a:r>
            <a:endParaRPr sz="1500"/>
          </a:p>
          <a:p>
            <a:pPr indent="0" lvl="0" marL="0" rtl="0" algn="ctr">
              <a:lnSpc>
                <a:spcPct val="120000"/>
              </a:lnSpc>
              <a:spcBef>
                <a:spcPts val="1000"/>
              </a:spcBef>
              <a:spcAft>
                <a:spcPts val="0"/>
              </a:spcAft>
              <a:buSzPts val="2000"/>
              <a:buNone/>
            </a:pPr>
            <a:r>
              <a:t/>
            </a:r>
            <a:endParaRPr b="1" sz="1500"/>
          </a:p>
        </p:txBody>
      </p:sp>
      <p:pic>
        <p:nvPicPr>
          <p:cNvPr id="79" name="Google Shape;79;g118dea8e38d_0_35"/>
          <p:cNvPicPr preferRelativeResize="0"/>
          <p:nvPr/>
        </p:nvPicPr>
        <p:blipFill rotWithShape="1">
          <a:blip r:embed="rId3">
            <a:alphaModFix/>
          </a:blip>
          <a:srcRect b="0" l="0" r="0" t="0"/>
          <a:stretch/>
        </p:blipFill>
        <p:spPr>
          <a:xfrm>
            <a:off x="3509525" y="1201300"/>
            <a:ext cx="5157501" cy="29010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xEl>
                                              <p:pRg end="0" st="0"/>
                                            </p:txEl>
                                          </p:spTgt>
                                        </p:tgtEl>
                                        <p:attrNameLst>
                                          <p:attrName>style.visibility</p:attrName>
                                        </p:attrNameLst>
                                      </p:cBhvr>
                                      <p:to>
                                        <p:strVal val="visible"/>
                                      </p:to>
                                    </p:set>
                                    <p:animEffect filter="fade" transition="in">
                                      <p:cBhvr>
                                        <p:cTn dur="1000"/>
                                        <p:tgtEl>
                                          <p:spTgt spid="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xEl>
                                              <p:pRg end="1" st="1"/>
                                            </p:txEl>
                                          </p:spTgt>
                                        </p:tgtEl>
                                        <p:attrNameLst>
                                          <p:attrName>style.visibility</p:attrName>
                                        </p:attrNameLst>
                                      </p:cBhvr>
                                      <p:to>
                                        <p:strVal val="visible"/>
                                      </p:to>
                                    </p:set>
                                    <p:animEffect filter="fade" transition="in">
                                      <p:cBhvr>
                                        <p:cTn dur="1000"/>
                                        <p:tgtEl>
                                          <p:spTgt spid="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xEl>
                                              <p:pRg end="2" st="2"/>
                                            </p:txEl>
                                          </p:spTgt>
                                        </p:tgtEl>
                                        <p:attrNameLst>
                                          <p:attrName>style.visibility</p:attrName>
                                        </p:attrNameLst>
                                      </p:cBhvr>
                                      <p:to>
                                        <p:strVal val="visible"/>
                                      </p:to>
                                    </p:set>
                                    <p:animEffect filter="fade" transition="in">
                                      <p:cBhvr>
                                        <p:cTn dur="1000"/>
                                        <p:tgtEl>
                                          <p:spTgt spid="7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xEl>
                                              <p:pRg end="3" st="3"/>
                                            </p:txEl>
                                          </p:spTgt>
                                        </p:tgtEl>
                                        <p:attrNameLst>
                                          <p:attrName>style.visibility</p:attrName>
                                        </p:attrNameLst>
                                      </p:cBhvr>
                                      <p:to>
                                        <p:strVal val="visible"/>
                                      </p:to>
                                    </p:set>
                                    <p:animEffect filter="fade" transition="in">
                                      <p:cBhvr>
                                        <p:cTn dur="1000"/>
                                        <p:tgtEl>
                                          <p:spTgt spid="7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xEl>
                                              <p:pRg end="4" st="4"/>
                                            </p:txEl>
                                          </p:spTgt>
                                        </p:tgtEl>
                                        <p:attrNameLst>
                                          <p:attrName>style.visibility</p:attrName>
                                        </p:attrNameLst>
                                      </p:cBhvr>
                                      <p:to>
                                        <p:strVal val="visible"/>
                                      </p:to>
                                    </p:set>
                                    <p:animEffect filter="fade" transition="in">
                                      <p:cBhvr>
                                        <p:cTn dur="1000"/>
                                        <p:tgtEl>
                                          <p:spTgt spid="7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xEl>
                                              <p:pRg end="5" st="5"/>
                                            </p:txEl>
                                          </p:spTgt>
                                        </p:tgtEl>
                                        <p:attrNameLst>
                                          <p:attrName>style.visibility</p:attrName>
                                        </p:attrNameLst>
                                      </p:cBhvr>
                                      <p:to>
                                        <p:strVal val="visible"/>
                                      </p:to>
                                    </p:set>
                                    <p:animEffect filter="fade" transition="in">
                                      <p:cBhvr>
                                        <p:cTn dur="1000"/>
                                        <p:tgtEl>
                                          <p:spTgt spid="7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xEl>
                                              <p:pRg end="6" st="6"/>
                                            </p:txEl>
                                          </p:spTgt>
                                        </p:tgtEl>
                                        <p:attrNameLst>
                                          <p:attrName>style.visibility</p:attrName>
                                        </p:attrNameLst>
                                      </p:cBhvr>
                                      <p:to>
                                        <p:strVal val="visible"/>
                                      </p:to>
                                    </p:set>
                                    <p:animEffect filter="fade" transition="in">
                                      <p:cBhvr>
                                        <p:cTn dur="1000"/>
                                        <p:tgtEl>
                                          <p:spTgt spid="7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xEl>
                                              <p:pRg end="7" st="7"/>
                                            </p:txEl>
                                          </p:spTgt>
                                        </p:tgtEl>
                                        <p:attrNameLst>
                                          <p:attrName>style.visibility</p:attrName>
                                        </p:attrNameLst>
                                      </p:cBhvr>
                                      <p:to>
                                        <p:strVal val="visible"/>
                                      </p:to>
                                    </p:set>
                                    <p:animEffect filter="fade" transition="in">
                                      <p:cBhvr>
                                        <p:cTn dur="1000"/>
                                        <p:tgtEl>
                                          <p:spTgt spid="78">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g10b2cb1f3c2_1_124"/>
          <p:cNvSpPr txBox="1"/>
          <p:nvPr/>
        </p:nvSpPr>
        <p:spPr>
          <a:xfrm>
            <a:off x="10717975" y="2598300"/>
            <a:ext cx="719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6" name="Google Shape;86;g10b2cb1f3c2_1_124"/>
          <p:cNvPicPr preferRelativeResize="0"/>
          <p:nvPr/>
        </p:nvPicPr>
        <p:blipFill rotWithShape="1">
          <a:blip r:embed="rId3">
            <a:alphaModFix/>
          </a:blip>
          <a:srcRect b="21347" l="7715" r="0" t="10115"/>
          <a:stretch/>
        </p:blipFill>
        <p:spPr>
          <a:xfrm>
            <a:off x="2440500" y="457749"/>
            <a:ext cx="7545900" cy="4202874"/>
          </a:xfrm>
          <a:prstGeom prst="rect">
            <a:avLst/>
          </a:prstGeom>
          <a:noFill/>
          <a:ln>
            <a:noFill/>
          </a:ln>
        </p:spPr>
      </p:pic>
      <p:sp>
        <p:nvSpPr>
          <p:cNvPr id="87" name="Google Shape;87;g10b2cb1f3c2_1_124"/>
          <p:cNvSpPr txBox="1"/>
          <p:nvPr/>
        </p:nvSpPr>
        <p:spPr>
          <a:xfrm>
            <a:off x="682700" y="268950"/>
            <a:ext cx="10199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g10b2cb1f3c2_1_124"/>
          <p:cNvSpPr txBox="1"/>
          <p:nvPr/>
        </p:nvSpPr>
        <p:spPr>
          <a:xfrm>
            <a:off x="2415950" y="4837825"/>
            <a:ext cx="7507800" cy="139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400" u="sng">
                <a:solidFill>
                  <a:srgbClr val="FFFF00"/>
                </a:solidFill>
              </a:rPr>
              <a:t>IN ‘RIGHT’ RELATIONSHIP</a:t>
            </a:r>
            <a:endParaRPr b="1" sz="3400" u="sng">
              <a:solidFill>
                <a:srgbClr val="FFFF00"/>
              </a:solidFill>
            </a:endParaRPr>
          </a:p>
          <a:p>
            <a:pPr indent="0" lvl="0" marL="0" rtl="0" algn="ctr">
              <a:spcBef>
                <a:spcPts val="0"/>
              </a:spcBef>
              <a:spcAft>
                <a:spcPts val="0"/>
              </a:spcAft>
              <a:buClr>
                <a:schemeClr val="dk1"/>
              </a:buClr>
              <a:buSzPts val="2800"/>
              <a:buFont typeface="Arial"/>
              <a:buNone/>
            </a:pPr>
            <a:r>
              <a:t/>
            </a:r>
            <a:endParaRPr b="1" sz="2000" u="sng">
              <a:solidFill>
                <a:srgbClr val="FFFF00"/>
              </a:solidFill>
            </a:endParaRPr>
          </a:p>
          <a:p>
            <a:pPr indent="0" lvl="0" marL="0" rtl="0" algn="ctr">
              <a:spcBef>
                <a:spcPts val="0"/>
              </a:spcBef>
              <a:spcAft>
                <a:spcPts val="0"/>
              </a:spcAft>
              <a:buClr>
                <a:schemeClr val="dk1"/>
              </a:buClr>
              <a:buSzPts val="2800"/>
              <a:buFont typeface="Arial"/>
              <a:buNone/>
            </a:pPr>
            <a:r>
              <a:rPr b="1" lang="en-US" sz="2400">
                <a:solidFill>
                  <a:schemeClr val="dk1"/>
                </a:solidFill>
              </a:rPr>
              <a:t>WITH EARTH &amp; THE HUMAN &amp; NON-HUMAN BEINGS THAT OCCUPY HER</a:t>
            </a:r>
            <a:endParaRPr b="1" sz="2400">
              <a:solidFill>
                <a:schemeClr val="dk1"/>
              </a:solidFill>
            </a:endParaRPr>
          </a:p>
          <a:p>
            <a:pPr indent="0" lvl="0" marL="0" rtl="0" algn="l">
              <a:spcBef>
                <a:spcPts val="0"/>
              </a:spcBef>
              <a:spcAft>
                <a:spcPts val="0"/>
              </a:spcAft>
              <a:buNone/>
            </a:pPr>
            <a:r>
              <a:t/>
            </a:r>
            <a:endParaRPr sz="24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g1220e33af1c_0_22"/>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4" name="Google Shape;94;g1220e33af1c_0_22"/>
          <p:cNvSpPr/>
          <p:nvPr/>
        </p:nvSpPr>
        <p:spPr>
          <a:xfrm>
            <a:off x="0" y="0"/>
            <a:ext cx="12192000" cy="6858000"/>
          </a:xfrm>
          <a:prstGeom prst="rect">
            <a:avLst/>
          </a:prstGeom>
          <a:solidFill>
            <a:srgbClr val="6AA8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95" name="Google Shape;95;g1220e33af1c_0_22"/>
          <p:cNvSpPr txBox="1"/>
          <p:nvPr>
            <p:ph type="ctrTitle"/>
          </p:nvPr>
        </p:nvSpPr>
        <p:spPr>
          <a:xfrm>
            <a:off x="-17420" y="1519083"/>
            <a:ext cx="6816300" cy="1179900"/>
          </a:xfrm>
          <a:prstGeom prst="rect">
            <a:avLst/>
          </a:prstGeom>
          <a:noFill/>
          <a:ln>
            <a:noFill/>
          </a:ln>
        </p:spPr>
        <p:txBody>
          <a:bodyPr anchorCtr="0" anchor="b" bIns="0" lIns="0" spcFirstLastPara="1" rIns="0" wrap="square" tIns="0">
            <a:normAutofit fontScale="90000"/>
          </a:bodyPr>
          <a:lstStyle/>
          <a:p>
            <a:pPr indent="0" lvl="0" marL="0" rtl="0" algn="ctr">
              <a:lnSpc>
                <a:spcPct val="100000"/>
              </a:lnSpc>
              <a:spcBef>
                <a:spcPts val="0"/>
              </a:spcBef>
              <a:spcAft>
                <a:spcPts val="0"/>
              </a:spcAft>
              <a:buClr>
                <a:schemeClr val="lt1"/>
              </a:buClr>
              <a:buSzPct val="81157"/>
              <a:buFont typeface="Rockwell"/>
              <a:buNone/>
            </a:pPr>
            <a:br>
              <a:rPr lang="en-US"/>
            </a:br>
            <a:br>
              <a:rPr lang="en-US"/>
            </a:br>
            <a:br>
              <a:rPr lang="en-US"/>
            </a:br>
            <a:br>
              <a:rPr lang="en-US"/>
            </a:br>
            <a:br>
              <a:rPr lang="en-US"/>
            </a:br>
            <a:endParaRPr/>
          </a:p>
        </p:txBody>
      </p:sp>
      <p:pic>
        <p:nvPicPr>
          <p:cNvPr descr="A growing plant" id="96" name="Google Shape;96;g1220e33af1c_0_22"/>
          <p:cNvPicPr preferRelativeResize="0"/>
          <p:nvPr/>
        </p:nvPicPr>
        <p:blipFill rotWithShape="1">
          <a:blip r:embed="rId3">
            <a:alphaModFix/>
          </a:blip>
          <a:srcRect b="0" l="24738" r="17796" t="0"/>
          <a:stretch/>
        </p:blipFill>
        <p:spPr>
          <a:xfrm>
            <a:off x="6288275" y="0"/>
            <a:ext cx="5903725" cy="6858000"/>
          </a:xfrm>
          <a:custGeom>
            <a:rect b="b" l="l" r="r" t="t"/>
            <a:pathLst>
              <a:path extrusionOk="0" h="6858000" w="5903725">
                <a:moveTo>
                  <a:pt x="17547" y="0"/>
                </a:moveTo>
                <a:lnTo>
                  <a:pt x="5903725" y="0"/>
                </a:lnTo>
                <a:lnTo>
                  <a:pt x="5903725" y="6858000"/>
                </a:lnTo>
                <a:lnTo>
                  <a:pt x="57217" y="6858000"/>
                </a:lnTo>
                <a:lnTo>
                  <a:pt x="57185" y="6699667"/>
                </a:lnTo>
                <a:cubicBezTo>
                  <a:pt x="57923" y="6526851"/>
                  <a:pt x="61039" y="6384211"/>
                  <a:pt x="67005" y="6279216"/>
                </a:cubicBezTo>
                <a:cubicBezTo>
                  <a:pt x="108514" y="5194623"/>
                  <a:pt x="-44577" y="788432"/>
                  <a:pt x="13203" y="42009"/>
                </a:cubicBezTo>
                <a:close/>
              </a:path>
            </a:pathLst>
          </a:custGeom>
          <a:noFill/>
          <a:ln>
            <a:noFill/>
          </a:ln>
        </p:spPr>
      </p:pic>
      <p:pic>
        <p:nvPicPr>
          <p:cNvPr id="97" name="Google Shape;97;g1220e33af1c_0_22"/>
          <p:cNvPicPr preferRelativeResize="0"/>
          <p:nvPr/>
        </p:nvPicPr>
        <p:blipFill rotWithShape="1">
          <a:blip r:embed="rId4">
            <a:alphaModFix/>
          </a:blip>
          <a:srcRect b="0" l="0" r="0" t="0"/>
          <a:stretch/>
        </p:blipFill>
        <p:spPr>
          <a:xfrm>
            <a:off x="7647064" y="1983902"/>
            <a:ext cx="2536398" cy="2536398"/>
          </a:xfrm>
          <a:prstGeom prst="rect">
            <a:avLst/>
          </a:prstGeom>
          <a:noFill/>
          <a:ln>
            <a:noFill/>
          </a:ln>
        </p:spPr>
      </p:pic>
      <p:sp>
        <p:nvSpPr>
          <p:cNvPr id="98" name="Google Shape;98;g1220e33af1c_0_22"/>
          <p:cNvSpPr txBox="1"/>
          <p:nvPr/>
        </p:nvSpPr>
        <p:spPr>
          <a:xfrm>
            <a:off x="233175" y="199500"/>
            <a:ext cx="5903700" cy="734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1" i="0" lang="en-US" sz="3300" u="sng" cap="none" strike="noStrike">
                <a:solidFill>
                  <a:srgbClr val="FFFF00"/>
                </a:solidFill>
                <a:latin typeface="Arial"/>
                <a:ea typeface="Arial"/>
                <a:cs typeface="Arial"/>
                <a:sym typeface="Arial"/>
              </a:rPr>
              <a:t>M</a:t>
            </a:r>
            <a:r>
              <a:rPr b="1" lang="en-US" sz="3300" u="sng">
                <a:solidFill>
                  <a:srgbClr val="FFFF00"/>
                </a:solidFill>
              </a:rPr>
              <a:t>y WHY/ (Vision)!</a:t>
            </a:r>
            <a:endParaRPr b="1" sz="3300" u="sng">
              <a:solidFill>
                <a:srgbClr val="FFFF00"/>
              </a:solidFill>
            </a:endParaRPr>
          </a:p>
          <a:p>
            <a:pPr indent="0" lvl="0" marL="0" marR="0" rtl="0" algn="ctr">
              <a:lnSpc>
                <a:spcPct val="100000"/>
              </a:lnSpc>
              <a:spcBef>
                <a:spcPts val="0"/>
              </a:spcBef>
              <a:spcAft>
                <a:spcPts val="0"/>
              </a:spcAft>
              <a:buClr>
                <a:schemeClr val="dk1"/>
              </a:buClr>
              <a:buSzPts val="2800"/>
              <a:buFont typeface="Arial"/>
              <a:buNone/>
            </a:pPr>
            <a:r>
              <a:t/>
            </a:r>
            <a:endParaRPr b="1" sz="700" u="sng">
              <a:solidFill>
                <a:srgbClr val="FFFF00"/>
              </a:solidFill>
            </a:endParaRPr>
          </a:p>
          <a:p>
            <a:pPr indent="0" lvl="0" marL="0" marR="0" rtl="0" algn="ctr">
              <a:lnSpc>
                <a:spcPct val="100000"/>
              </a:lnSpc>
              <a:spcBef>
                <a:spcPts val="0"/>
              </a:spcBef>
              <a:spcAft>
                <a:spcPts val="0"/>
              </a:spcAft>
              <a:buClr>
                <a:schemeClr val="dk1"/>
              </a:buClr>
              <a:buSzPts val="2800"/>
              <a:buFont typeface="Arial"/>
              <a:buNone/>
            </a:pPr>
            <a:r>
              <a:rPr b="1" lang="en-US" sz="2900"/>
              <a:t>I AM THAT I AM</a:t>
            </a:r>
            <a:endParaRPr b="1" sz="2900"/>
          </a:p>
          <a:p>
            <a:pPr indent="0" lvl="0" marL="0" marR="0" rtl="0" algn="ctr">
              <a:lnSpc>
                <a:spcPct val="100000"/>
              </a:lnSpc>
              <a:spcBef>
                <a:spcPts val="0"/>
              </a:spcBef>
              <a:spcAft>
                <a:spcPts val="0"/>
              </a:spcAft>
              <a:buClr>
                <a:schemeClr val="dk1"/>
              </a:buClr>
              <a:buSzPts val="2800"/>
              <a:buFont typeface="Arial"/>
              <a:buNone/>
            </a:pPr>
            <a:r>
              <a:t/>
            </a:r>
            <a:endParaRPr b="1" sz="700"/>
          </a:p>
          <a:p>
            <a:pPr indent="0" lvl="0" marL="0" marR="0" rtl="0" algn="ctr">
              <a:lnSpc>
                <a:spcPct val="100000"/>
              </a:lnSpc>
              <a:spcBef>
                <a:spcPts val="0"/>
              </a:spcBef>
              <a:spcAft>
                <a:spcPts val="0"/>
              </a:spcAft>
              <a:buClr>
                <a:schemeClr val="dk1"/>
              </a:buClr>
              <a:buSzPts val="2800"/>
              <a:buFont typeface="Arial"/>
              <a:buNone/>
            </a:pPr>
            <a:r>
              <a:rPr b="1" lang="en-US" sz="2000">
                <a:latin typeface="Montserrat"/>
                <a:ea typeface="Montserrat"/>
                <a:cs typeface="Montserrat"/>
                <a:sym typeface="Montserrat"/>
              </a:rPr>
              <a:t>I envision a world where each person’s work in life and walk in life is in harmonious balance and alignment with Humanity and that there is an ever-present mindfulness and praxis of learning and development along that journey. </a:t>
            </a:r>
            <a:endParaRPr b="1" sz="2400">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2800"/>
              <a:buFont typeface="Arial"/>
              <a:buNone/>
            </a:pPr>
            <a:r>
              <a:t/>
            </a:r>
            <a:endParaRPr b="1" sz="3000" u="sng"/>
          </a:p>
          <a:p>
            <a:pPr indent="0" lvl="0" marL="0" rtl="0" algn="ctr">
              <a:spcBef>
                <a:spcPts val="0"/>
              </a:spcBef>
              <a:spcAft>
                <a:spcPts val="0"/>
              </a:spcAft>
              <a:buClr>
                <a:schemeClr val="dk1"/>
              </a:buClr>
              <a:buSzPts val="2800"/>
              <a:buFont typeface="Arial"/>
              <a:buNone/>
            </a:pPr>
            <a:r>
              <a:rPr b="1" lang="en-US" sz="3000" u="sng">
                <a:solidFill>
                  <a:srgbClr val="FFFF00"/>
                </a:solidFill>
              </a:rPr>
              <a:t>My/Our WHAT (Mission) </a:t>
            </a:r>
            <a:endParaRPr b="1" sz="3000" u="sng">
              <a:solidFill>
                <a:srgbClr val="FFFF00"/>
              </a:solidFill>
            </a:endParaRPr>
          </a:p>
          <a:p>
            <a:pPr indent="0" lvl="0" marL="0" marR="0" rtl="0" algn="ctr">
              <a:lnSpc>
                <a:spcPct val="100000"/>
              </a:lnSpc>
              <a:spcBef>
                <a:spcPts val="0"/>
              </a:spcBef>
              <a:spcAft>
                <a:spcPts val="0"/>
              </a:spcAft>
              <a:buClr>
                <a:schemeClr val="dk1"/>
              </a:buClr>
              <a:buSzPts val="2800"/>
              <a:buFont typeface="Arial"/>
              <a:buNone/>
            </a:pPr>
            <a:r>
              <a:t/>
            </a:r>
            <a:endParaRPr b="1" i="0" sz="1000" u="sng" cap="none" strike="noStrike">
              <a:solidFill>
                <a:srgbClr val="FFFF00"/>
              </a:solidFill>
              <a:latin typeface="Arial"/>
              <a:ea typeface="Arial"/>
              <a:cs typeface="Arial"/>
              <a:sym typeface="Arial"/>
            </a:endParaRPr>
          </a:p>
          <a:p>
            <a:pPr indent="0" lvl="0" marL="0" marR="0" rtl="0" algn="ctr">
              <a:lnSpc>
                <a:spcPct val="150000"/>
              </a:lnSpc>
              <a:spcBef>
                <a:spcPts val="0"/>
              </a:spcBef>
              <a:spcAft>
                <a:spcPts val="0"/>
              </a:spcAft>
              <a:buClr>
                <a:schemeClr val="dk1"/>
              </a:buClr>
              <a:buSzPts val="1100"/>
              <a:buFont typeface="Arial"/>
              <a:buNone/>
            </a:pPr>
            <a:r>
              <a:rPr b="1" i="0" lang="en-US" sz="1700" u="none" cap="none" strike="noStrike">
                <a:latin typeface="Montserrat"/>
                <a:ea typeface="Montserrat"/>
                <a:cs typeface="Montserrat"/>
                <a:sym typeface="Montserrat"/>
              </a:rPr>
              <a:t>​</a:t>
            </a:r>
            <a:r>
              <a:rPr b="1" i="0" lang="en-US" sz="2250" u="none" cap="none" strike="noStrike">
                <a:latin typeface="Montserrat"/>
                <a:ea typeface="Montserrat"/>
                <a:cs typeface="Montserrat"/>
                <a:sym typeface="Montserrat"/>
              </a:rPr>
              <a:t>Harvesting Humanity, LLC reImagines research, learning, and per</a:t>
            </a:r>
            <a:r>
              <a:rPr b="1" lang="en-US" sz="2250">
                <a:latin typeface="Montserrat"/>
                <a:ea typeface="Montserrat"/>
                <a:cs typeface="Montserrat"/>
                <a:sym typeface="Montserrat"/>
              </a:rPr>
              <a:t>sonal-and-professional </a:t>
            </a:r>
            <a:r>
              <a:rPr b="1" i="0" lang="en-US" sz="2250" u="none" cap="none" strike="noStrike">
                <a:latin typeface="Montserrat"/>
                <a:ea typeface="Montserrat"/>
                <a:cs typeface="Montserrat"/>
                <a:sym typeface="Montserrat"/>
              </a:rPr>
              <a:t>development </a:t>
            </a:r>
            <a:endParaRPr b="1" i="0" sz="2250" u="none" cap="none" strike="noStrike">
              <a:latin typeface="Montserrat"/>
              <a:ea typeface="Montserrat"/>
              <a:cs typeface="Montserrat"/>
              <a:sym typeface="Montserrat"/>
            </a:endParaRPr>
          </a:p>
          <a:p>
            <a:pPr indent="0" lvl="0" marL="0" marR="0" rtl="0" algn="ctr">
              <a:lnSpc>
                <a:spcPct val="150000"/>
              </a:lnSpc>
              <a:spcBef>
                <a:spcPts val="0"/>
              </a:spcBef>
              <a:spcAft>
                <a:spcPts val="0"/>
              </a:spcAft>
              <a:buClr>
                <a:schemeClr val="dk1"/>
              </a:buClr>
              <a:buSzPts val="1100"/>
              <a:buFont typeface="Arial"/>
              <a:buNone/>
            </a:pPr>
            <a:r>
              <a:t/>
            </a:r>
            <a:endParaRPr b="1" sz="1550">
              <a:solidFill>
                <a:srgbClr val="FFFF00"/>
              </a:solidFill>
              <a:latin typeface="Montserrat"/>
              <a:ea typeface="Montserrat"/>
              <a:cs typeface="Montserrat"/>
              <a:sym typeface="Montserrat"/>
            </a:endParaRPr>
          </a:p>
          <a:p>
            <a:pPr indent="0" lvl="0" marL="0" marR="0" rtl="0" algn="ctr">
              <a:lnSpc>
                <a:spcPct val="150000"/>
              </a:lnSpc>
              <a:spcBef>
                <a:spcPts val="0"/>
              </a:spcBef>
              <a:spcAft>
                <a:spcPts val="0"/>
              </a:spcAft>
              <a:buClr>
                <a:schemeClr val="dk1"/>
              </a:buClr>
              <a:buSzPts val="1100"/>
              <a:buFont typeface="Arial"/>
              <a:buNone/>
            </a:pPr>
            <a:r>
              <a:t/>
            </a:r>
            <a:endParaRPr b="1" sz="750">
              <a:solidFill>
                <a:srgbClr val="FFFF00"/>
              </a:solidFill>
              <a:latin typeface="Montserrat"/>
              <a:ea typeface="Montserrat"/>
              <a:cs typeface="Montserrat"/>
              <a:sym typeface="Montserrat"/>
            </a:endParaRPr>
          </a:p>
          <a:p>
            <a:pPr indent="0" lvl="0" marL="457200" marR="0" rtl="0" algn="l">
              <a:lnSpc>
                <a:spcPct val="115000"/>
              </a:lnSpc>
              <a:spcBef>
                <a:spcPts val="0"/>
              </a:spcBef>
              <a:spcAft>
                <a:spcPts val="0"/>
              </a:spcAft>
              <a:buNone/>
            </a:pPr>
            <a:r>
              <a:rPr b="1" lang="en-US" sz="1600">
                <a:solidFill>
                  <a:srgbClr val="FFFF00"/>
                </a:solidFill>
                <a:latin typeface="Montserrat"/>
                <a:ea typeface="Montserrat"/>
                <a:cs typeface="Montserrat"/>
                <a:sym typeface="Montserrat"/>
              </a:rPr>
              <a:t>       </a:t>
            </a:r>
            <a:endParaRPr b="1" sz="800" u="none" cap="none" strike="noStrike">
              <a:solidFill>
                <a:srgbClr val="FFFF00"/>
              </a:solidFill>
              <a:latin typeface="Montserrat"/>
              <a:ea typeface="Montserrat"/>
              <a:cs typeface="Montserrat"/>
              <a:sym typeface="Montserrat"/>
            </a:endParaRPr>
          </a:p>
        </p:txBody>
      </p:sp>
      <p:sp>
        <p:nvSpPr>
          <p:cNvPr id="99" name="Google Shape;99;g1220e33af1c_0_22"/>
          <p:cNvSpPr txBox="1"/>
          <p:nvPr/>
        </p:nvSpPr>
        <p:spPr>
          <a:xfrm>
            <a:off x="6893425" y="561175"/>
            <a:ext cx="4282500" cy="13410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1100"/>
              </a:spcBef>
              <a:spcAft>
                <a:spcPts val="0"/>
              </a:spcAft>
              <a:buClr>
                <a:schemeClr val="dk1"/>
              </a:buClr>
              <a:buSzPts val="1100"/>
              <a:buFont typeface="Arial"/>
              <a:buNone/>
            </a:pPr>
            <a:r>
              <a:rPr b="1" lang="en-US" sz="1650">
                <a:solidFill>
                  <a:srgbClr val="333333"/>
                </a:solidFill>
                <a:highlight>
                  <a:srgbClr val="30912E"/>
                </a:highlight>
                <a:latin typeface="Montserrat"/>
                <a:ea typeface="Montserrat"/>
                <a:cs typeface="Montserrat"/>
                <a:sym typeface="Montserrat"/>
              </a:rPr>
              <a:t>"</a:t>
            </a:r>
            <a:r>
              <a:rPr b="1" lang="en-US">
                <a:solidFill>
                  <a:srgbClr val="333333"/>
                </a:solidFill>
                <a:highlight>
                  <a:srgbClr val="30912E"/>
                </a:highlight>
                <a:latin typeface="Montserrat"/>
                <a:ea typeface="Montserrat"/>
                <a:cs typeface="Montserrat"/>
                <a:sym typeface="Montserrat"/>
              </a:rPr>
              <a:t>Non Scholae Sed Vitae Discimus</a:t>
            </a:r>
            <a:r>
              <a:rPr b="1" lang="en-US" sz="1200">
                <a:solidFill>
                  <a:srgbClr val="333333"/>
                </a:solidFill>
                <a:highlight>
                  <a:srgbClr val="30912E"/>
                </a:highlight>
                <a:latin typeface="Montserrat"/>
                <a:ea typeface="Montserrat"/>
                <a:cs typeface="Montserrat"/>
                <a:sym typeface="Montserrat"/>
              </a:rPr>
              <a:t>"</a:t>
            </a:r>
            <a:endParaRPr b="1" sz="1200">
              <a:solidFill>
                <a:srgbClr val="333333"/>
              </a:solidFill>
              <a:highlight>
                <a:srgbClr val="30912E"/>
              </a:highlight>
              <a:latin typeface="Montserrat"/>
              <a:ea typeface="Montserrat"/>
              <a:cs typeface="Montserrat"/>
              <a:sym typeface="Montserrat"/>
            </a:endParaRPr>
          </a:p>
          <a:p>
            <a:pPr indent="0" lvl="0" marL="0" rtl="0" algn="ctr">
              <a:lnSpc>
                <a:spcPct val="150000"/>
              </a:lnSpc>
              <a:spcBef>
                <a:spcPts val="1100"/>
              </a:spcBef>
              <a:spcAft>
                <a:spcPts val="0"/>
              </a:spcAft>
              <a:buClr>
                <a:schemeClr val="dk1"/>
              </a:buClr>
              <a:buSzPts val="1100"/>
              <a:buFont typeface="Arial"/>
              <a:buNone/>
            </a:pPr>
            <a:r>
              <a:rPr lang="en-US" sz="1200">
                <a:solidFill>
                  <a:srgbClr val="2A2A2A"/>
                </a:solidFill>
                <a:highlight>
                  <a:srgbClr val="30912E"/>
                </a:highlight>
                <a:latin typeface="Montserrat"/>
                <a:ea typeface="Montserrat"/>
                <a:cs typeface="Montserrat"/>
                <a:sym typeface="Montserrat"/>
              </a:rPr>
              <a:t>"</a:t>
            </a:r>
            <a:r>
              <a:rPr b="1" i="1" lang="en-US" sz="1650">
                <a:solidFill>
                  <a:srgbClr val="8E0C0C"/>
                </a:solidFill>
                <a:highlight>
                  <a:srgbClr val="30912E"/>
                </a:highlight>
                <a:latin typeface="Montserrat"/>
                <a:ea typeface="Montserrat"/>
                <a:cs typeface="Montserrat"/>
                <a:sym typeface="Montserrat"/>
              </a:rPr>
              <a:t>We learn not for school but for life</a:t>
            </a:r>
            <a:r>
              <a:rPr i="1" lang="en-US">
                <a:solidFill>
                  <a:srgbClr val="2A2A2A"/>
                </a:solidFill>
                <a:highlight>
                  <a:srgbClr val="30912E"/>
                </a:highlight>
                <a:latin typeface="Montserrat"/>
                <a:ea typeface="Montserrat"/>
                <a:cs typeface="Montserrat"/>
                <a:sym typeface="Montserrat"/>
              </a:rPr>
              <a:t>"</a:t>
            </a:r>
            <a:endParaRPr sz="24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g2ccedf88f8e_0_3"/>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5" name="Google Shape;105;g2ccedf88f8e_0_3"/>
          <p:cNvSpPr/>
          <p:nvPr/>
        </p:nvSpPr>
        <p:spPr>
          <a:xfrm>
            <a:off x="0" y="0"/>
            <a:ext cx="12192000" cy="6858000"/>
          </a:xfrm>
          <a:prstGeom prst="rect">
            <a:avLst/>
          </a:prstGeom>
          <a:solidFill>
            <a:srgbClr val="6AA84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106" name="Google Shape;106;g2ccedf88f8e_0_3"/>
          <p:cNvSpPr txBox="1"/>
          <p:nvPr>
            <p:ph type="ctrTitle"/>
          </p:nvPr>
        </p:nvSpPr>
        <p:spPr>
          <a:xfrm>
            <a:off x="-17420" y="1519083"/>
            <a:ext cx="6816300" cy="1179900"/>
          </a:xfrm>
          <a:prstGeom prst="rect">
            <a:avLst/>
          </a:prstGeom>
          <a:noFill/>
          <a:ln>
            <a:noFill/>
          </a:ln>
        </p:spPr>
        <p:txBody>
          <a:bodyPr anchorCtr="0" anchor="b" bIns="0" lIns="0" spcFirstLastPara="1" rIns="0" wrap="square" tIns="0">
            <a:normAutofit fontScale="90000"/>
          </a:bodyPr>
          <a:lstStyle/>
          <a:p>
            <a:pPr indent="0" lvl="0" marL="0" rtl="0" algn="ctr">
              <a:lnSpc>
                <a:spcPct val="100000"/>
              </a:lnSpc>
              <a:spcBef>
                <a:spcPts val="0"/>
              </a:spcBef>
              <a:spcAft>
                <a:spcPts val="0"/>
              </a:spcAft>
              <a:buClr>
                <a:schemeClr val="lt1"/>
              </a:buClr>
              <a:buSzPct val="81156"/>
              <a:buFont typeface="Rockwell"/>
              <a:buNone/>
            </a:pPr>
            <a:br>
              <a:rPr lang="en-US"/>
            </a:br>
            <a:br>
              <a:rPr lang="en-US"/>
            </a:br>
            <a:br>
              <a:rPr lang="en-US"/>
            </a:br>
            <a:br>
              <a:rPr lang="en-US"/>
            </a:br>
            <a:br>
              <a:rPr lang="en-US"/>
            </a:br>
            <a:endParaRPr/>
          </a:p>
        </p:txBody>
      </p:sp>
      <p:pic>
        <p:nvPicPr>
          <p:cNvPr descr="A growing plant" id="107" name="Google Shape;107;g2ccedf88f8e_0_3"/>
          <p:cNvPicPr preferRelativeResize="0"/>
          <p:nvPr/>
        </p:nvPicPr>
        <p:blipFill rotWithShape="1">
          <a:blip r:embed="rId3">
            <a:alphaModFix/>
          </a:blip>
          <a:srcRect b="0" l="24738" r="17796" t="0"/>
          <a:stretch/>
        </p:blipFill>
        <p:spPr>
          <a:xfrm>
            <a:off x="6288275" y="0"/>
            <a:ext cx="5903725" cy="6858000"/>
          </a:xfrm>
          <a:custGeom>
            <a:rect b="b" l="l" r="r" t="t"/>
            <a:pathLst>
              <a:path extrusionOk="0" h="6858000" w="5903725">
                <a:moveTo>
                  <a:pt x="17547" y="0"/>
                </a:moveTo>
                <a:lnTo>
                  <a:pt x="5903725" y="0"/>
                </a:lnTo>
                <a:lnTo>
                  <a:pt x="5903725" y="6858000"/>
                </a:lnTo>
                <a:lnTo>
                  <a:pt x="57217" y="6858000"/>
                </a:lnTo>
                <a:lnTo>
                  <a:pt x="57185" y="6699667"/>
                </a:lnTo>
                <a:cubicBezTo>
                  <a:pt x="57923" y="6526851"/>
                  <a:pt x="61039" y="6384211"/>
                  <a:pt x="67005" y="6279216"/>
                </a:cubicBezTo>
                <a:cubicBezTo>
                  <a:pt x="108514" y="5194623"/>
                  <a:pt x="-44577" y="788432"/>
                  <a:pt x="13203" y="42009"/>
                </a:cubicBezTo>
                <a:close/>
              </a:path>
            </a:pathLst>
          </a:custGeom>
          <a:noFill/>
          <a:ln>
            <a:noFill/>
          </a:ln>
        </p:spPr>
      </p:pic>
      <p:pic>
        <p:nvPicPr>
          <p:cNvPr id="108" name="Google Shape;108;g2ccedf88f8e_0_3"/>
          <p:cNvPicPr preferRelativeResize="0"/>
          <p:nvPr/>
        </p:nvPicPr>
        <p:blipFill rotWithShape="1">
          <a:blip r:embed="rId4">
            <a:alphaModFix/>
          </a:blip>
          <a:srcRect b="0" l="0" r="0" t="0"/>
          <a:stretch/>
        </p:blipFill>
        <p:spPr>
          <a:xfrm>
            <a:off x="7647064" y="1983902"/>
            <a:ext cx="2536398" cy="2536398"/>
          </a:xfrm>
          <a:prstGeom prst="rect">
            <a:avLst/>
          </a:prstGeom>
          <a:noFill/>
          <a:ln>
            <a:noFill/>
          </a:ln>
        </p:spPr>
      </p:pic>
      <p:sp>
        <p:nvSpPr>
          <p:cNvPr id="109" name="Google Shape;109;g2ccedf88f8e_0_3"/>
          <p:cNvSpPr txBox="1"/>
          <p:nvPr/>
        </p:nvSpPr>
        <p:spPr>
          <a:xfrm>
            <a:off x="233175" y="199500"/>
            <a:ext cx="5903700" cy="65874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1100"/>
              <a:buFont typeface="Arial"/>
              <a:buNone/>
            </a:pPr>
            <a:r>
              <a:t/>
            </a:r>
            <a:endParaRPr b="1" sz="1550">
              <a:solidFill>
                <a:srgbClr val="FFFF00"/>
              </a:solidFill>
              <a:latin typeface="Montserrat"/>
              <a:ea typeface="Montserrat"/>
              <a:cs typeface="Montserrat"/>
              <a:sym typeface="Montserrat"/>
            </a:endParaRPr>
          </a:p>
          <a:p>
            <a:pPr indent="0" lvl="0" marL="0" rtl="0" algn="ctr">
              <a:spcBef>
                <a:spcPts val="0"/>
              </a:spcBef>
              <a:spcAft>
                <a:spcPts val="0"/>
              </a:spcAft>
              <a:buClr>
                <a:schemeClr val="dk1"/>
              </a:buClr>
              <a:buSzPts val="2800"/>
              <a:buFont typeface="Arial"/>
              <a:buNone/>
            </a:pPr>
            <a:r>
              <a:rPr b="1" lang="en-US" sz="3200" u="sng">
                <a:solidFill>
                  <a:srgbClr val="FFFF00"/>
                </a:solidFill>
              </a:rPr>
              <a:t>My/Our HOW - Our Praxis </a:t>
            </a:r>
            <a:endParaRPr b="1" sz="1850">
              <a:solidFill>
                <a:srgbClr val="FFFF00"/>
              </a:solidFill>
              <a:latin typeface="Montserrat"/>
              <a:ea typeface="Montserrat"/>
              <a:cs typeface="Montserrat"/>
              <a:sym typeface="Montserrat"/>
            </a:endParaRPr>
          </a:p>
          <a:p>
            <a:pPr indent="0" lvl="0" marL="0" marR="0" rtl="0" algn="ctr">
              <a:lnSpc>
                <a:spcPct val="150000"/>
              </a:lnSpc>
              <a:spcBef>
                <a:spcPts val="0"/>
              </a:spcBef>
              <a:spcAft>
                <a:spcPts val="0"/>
              </a:spcAft>
              <a:buClr>
                <a:schemeClr val="dk1"/>
              </a:buClr>
              <a:buSzPts val="1100"/>
              <a:buFont typeface="Arial"/>
              <a:buNone/>
            </a:pPr>
            <a:r>
              <a:rPr b="1" lang="en-US" sz="1850">
                <a:solidFill>
                  <a:srgbClr val="FFFF00"/>
                </a:solidFill>
                <a:latin typeface="Montserrat"/>
                <a:ea typeface="Montserrat"/>
                <a:cs typeface="Montserrat"/>
                <a:sym typeface="Montserrat"/>
              </a:rPr>
              <a:t>…BY</a:t>
            </a:r>
            <a:r>
              <a:rPr b="1" i="0" lang="en-US" sz="1850" u="none" cap="none" strike="noStrike">
                <a:solidFill>
                  <a:srgbClr val="FFFF00"/>
                </a:solidFill>
                <a:latin typeface="Montserrat"/>
                <a:ea typeface="Montserrat"/>
                <a:cs typeface="Montserrat"/>
                <a:sym typeface="Montserrat"/>
              </a:rPr>
              <a:t> </a:t>
            </a:r>
            <a:r>
              <a:rPr b="1" i="0" lang="en-US" sz="1850" u="none" cap="none" strike="noStrike">
                <a:latin typeface="Montserrat"/>
                <a:ea typeface="Montserrat"/>
                <a:cs typeface="Montserrat"/>
                <a:sym typeface="Montserrat"/>
              </a:rPr>
              <a:t>innovating and executing holistically-integrated service-learning curricula and experiences that engage, prepare, and position diverse Climate, Environmental, and Social Solutionaries</a:t>
            </a:r>
            <a:r>
              <a:rPr b="1" i="0" lang="en-US" sz="1850" u="none" cap="none" strike="noStrike">
                <a:solidFill>
                  <a:srgbClr val="FFFF00"/>
                </a:solidFill>
                <a:latin typeface="Montserrat"/>
                <a:ea typeface="Montserrat"/>
                <a:cs typeface="Montserrat"/>
                <a:sym typeface="Montserrat"/>
              </a:rPr>
              <a:t>.</a:t>
            </a:r>
            <a:endParaRPr b="1" i="0" sz="1850" u="none" cap="none" strike="noStrike">
              <a:solidFill>
                <a:srgbClr val="FFFF00"/>
              </a:solidFill>
              <a:latin typeface="Montserrat"/>
              <a:ea typeface="Montserrat"/>
              <a:cs typeface="Montserrat"/>
              <a:sym typeface="Montserrat"/>
            </a:endParaRPr>
          </a:p>
          <a:p>
            <a:pPr indent="0" lvl="0" marL="0" marR="0" rtl="0" algn="ctr">
              <a:lnSpc>
                <a:spcPct val="150000"/>
              </a:lnSpc>
              <a:spcBef>
                <a:spcPts val="0"/>
              </a:spcBef>
              <a:spcAft>
                <a:spcPts val="0"/>
              </a:spcAft>
              <a:buClr>
                <a:schemeClr val="dk1"/>
              </a:buClr>
              <a:buSzPts val="1100"/>
              <a:buFont typeface="Arial"/>
              <a:buNone/>
            </a:pPr>
            <a:r>
              <a:t/>
            </a:r>
            <a:endParaRPr b="1" sz="150">
              <a:solidFill>
                <a:srgbClr val="FFFF00"/>
              </a:solidFill>
              <a:latin typeface="Montserrat"/>
              <a:ea typeface="Montserrat"/>
              <a:cs typeface="Montserrat"/>
              <a:sym typeface="Montserrat"/>
            </a:endParaRPr>
          </a:p>
          <a:p>
            <a:pPr indent="0" lvl="0" marL="457200" marR="0" rtl="0" algn="l">
              <a:lnSpc>
                <a:spcPct val="115000"/>
              </a:lnSpc>
              <a:spcBef>
                <a:spcPts val="0"/>
              </a:spcBef>
              <a:spcAft>
                <a:spcPts val="0"/>
              </a:spcAft>
              <a:buNone/>
            </a:pPr>
            <a:r>
              <a:rPr b="1" lang="en-US" sz="1600">
                <a:solidFill>
                  <a:srgbClr val="FFFF00"/>
                </a:solidFill>
                <a:latin typeface="Montserrat"/>
                <a:ea typeface="Montserrat"/>
                <a:cs typeface="Montserrat"/>
                <a:sym typeface="Montserrat"/>
              </a:rPr>
              <a:t>       ~  learning for life and lifelong learning</a:t>
            </a:r>
            <a:endParaRPr b="1" sz="1600">
              <a:solidFill>
                <a:srgbClr val="FFFF00"/>
              </a:solidFill>
              <a:latin typeface="Montserrat"/>
              <a:ea typeface="Montserrat"/>
              <a:cs typeface="Montserrat"/>
              <a:sym typeface="Montserrat"/>
            </a:endParaRPr>
          </a:p>
          <a:p>
            <a:pPr indent="0" lvl="0" marL="457200" marR="0" rtl="0" algn="l">
              <a:lnSpc>
                <a:spcPct val="115000"/>
              </a:lnSpc>
              <a:spcBef>
                <a:spcPts val="0"/>
              </a:spcBef>
              <a:spcAft>
                <a:spcPts val="0"/>
              </a:spcAft>
              <a:buNone/>
            </a:pPr>
            <a:r>
              <a:t/>
            </a:r>
            <a:endParaRPr b="1" sz="1200">
              <a:solidFill>
                <a:srgbClr val="FFFF00"/>
              </a:solidFill>
              <a:latin typeface="Montserrat"/>
              <a:ea typeface="Montserrat"/>
              <a:cs typeface="Montserrat"/>
              <a:sym typeface="Montserrat"/>
            </a:endParaRPr>
          </a:p>
          <a:p>
            <a:pPr indent="457200" lvl="0" marL="1371600" marR="0" rtl="0" algn="l">
              <a:lnSpc>
                <a:spcPct val="115000"/>
              </a:lnSpc>
              <a:spcBef>
                <a:spcPts val="0"/>
              </a:spcBef>
              <a:spcAft>
                <a:spcPts val="0"/>
              </a:spcAft>
              <a:buNone/>
            </a:pPr>
            <a:r>
              <a:rPr b="1" lang="en-US" sz="1300">
                <a:solidFill>
                  <a:srgbClr val="FFFF00"/>
                </a:solidFill>
                <a:latin typeface="Montserrat"/>
                <a:ea typeface="Montserrat"/>
                <a:cs typeface="Montserrat"/>
                <a:sym typeface="Montserrat"/>
              </a:rPr>
              <a:t>Being…</a:t>
            </a:r>
            <a:endParaRPr b="1" sz="1300">
              <a:solidFill>
                <a:srgbClr val="FFFF00"/>
              </a:solidFill>
              <a:latin typeface="Montserrat"/>
              <a:ea typeface="Montserrat"/>
              <a:cs typeface="Montserrat"/>
              <a:sym typeface="Montserrat"/>
            </a:endParaRPr>
          </a:p>
          <a:p>
            <a:pPr indent="457200" lvl="0" marL="1371600" marR="0" rtl="0" algn="l">
              <a:lnSpc>
                <a:spcPct val="115000"/>
              </a:lnSpc>
              <a:spcBef>
                <a:spcPts val="0"/>
              </a:spcBef>
              <a:spcAft>
                <a:spcPts val="0"/>
              </a:spcAft>
              <a:buNone/>
            </a:pPr>
            <a:r>
              <a:rPr b="1" lang="en-US" sz="1300">
                <a:solidFill>
                  <a:srgbClr val="FFFF00"/>
                </a:solidFill>
                <a:latin typeface="Montserrat"/>
                <a:ea typeface="Montserrat"/>
                <a:cs typeface="Montserrat"/>
                <a:sym typeface="Montserrat"/>
              </a:rPr>
              <a:t>Teaching…</a:t>
            </a:r>
            <a:endParaRPr b="1" sz="1300">
              <a:solidFill>
                <a:srgbClr val="FFFF00"/>
              </a:solidFill>
              <a:latin typeface="Montserrat"/>
              <a:ea typeface="Montserrat"/>
              <a:cs typeface="Montserrat"/>
              <a:sym typeface="Montserrat"/>
            </a:endParaRPr>
          </a:p>
          <a:p>
            <a:pPr indent="457200" lvl="0" marL="1371600" marR="0" rtl="0" algn="l">
              <a:lnSpc>
                <a:spcPct val="115000"/>
              </a:lnSpc>
              <a:spcBef>
                <a:spcPts val="0"/>
              </a:spcBef>
              <a:spcAft>
                <a:spcPts val="0"/>
              </a:spcAft>
              <a:buNone/>
            </a:pPr>
            <a:r>
              <a:rPr b="1" lang="en-US" sz="1300">
                <a:solidFill>
                  <a:srgbClr val="FFFF00"/>
                </a:solidFill>
                <a:latin typeface="Montserrat"/>
                <a:ea typeface="Montserrat"/>
                <a:cs typeface="Montserrat"/>
                <a:sym typeface="Montserrat"/>
              </a:rPr>
              <a:t>Learning…</a:t>
            </a:r>
            <a:endParaRPr b="1" sz="1300">
              <a:solidFill>
                <a:srgbClr val="FFFF00"/>
              </a:solidFill>
              <a:latin typeface="Montserrat"/>
              <a:ea typeface="Montserrat"/>
              <a:cs typeface="Montserrat"/>
              <a:sym typeface="Montserrat"/>
            </a:endParaRPr>
          </a:p>
          <a:p>
            <a:pPr indent="457200" lvl="0" marL="1371600" marR="0" rtl="0" algn="l">
              <a:lnSpc>
                <a:spcPct val="115000"/>
              </a:lnSpc>
              <a:spcBef>
                <a:spcPts val="0"/>
              </a:spcBef>
              <a:spcAft>
                <a:spcPts val="0"/>
              </a:spcAft>
              <a:buNone/>
            </a:pPr>
            <a:r>
              <a:rPr b="1" lang="en-US" sz="1300">
                <a:solidFill>
                  <a:srgbClr val="FFFF00"/>
                </a:solidFill>
                <a:latin typeface="Montserrat"/>
                <a:ea typeface="Montserrat"/>
                <a:cs typeface="Montserrat"/>
                <a:sym typeface="Montserrat"/>
              </a:rPr>
              <a:t>Leading…</a:t>
            </a:r>
            <a:endParaRPr b="1" sz="1300">
              <a:solidFill>
                <a:srgbClr val="FFFF00"/>
              </a:solidFill>
              <a:latin typeface="Montserrat"/>
              <a:ea typeface="Montserrat"/>
              <a:cs typeface="Montserrat"/>
              <a:sym typeface="Montserrat"/>
            </a:endParaRPr>
          </a:p>
          <a:p>
            <a:pPr indent="457200" lvl="0" marL="1371600" marR="0" rtl="0" algn="l">
              <a:lnSpc>
                <a:spcPct val="115000"/>
              </a:lnSpc>
              <a:spcBef>
                <a:spcPts val="0"/>
              </a:spcBef>
              <a:spcAft>
                <a:spcPts val="0"/>
              </a:spcAft>
              <a:buNone/>
            </a:pPr>
            <a:r>
              <a:rPr b="1" lang="en-US" sz="1300">
                <a:solidFill>
                  <a:srgbClr val="FFFF00"/>
                </a:solidFill>
                <a:latin typeface="Montserrat"/>
                <a:ea typeface="Montserrat"/>
                <a:cs typeface="Montserrat"/>
                <a:sym typeface="Montserrat"/>
              </a:rPr>
              <a:t>Experimenting…</a:t>
            </a:r>
            <a:endParaRPr b="1" sz="1300">
              <a:solidFill>
                <a:srgbClr val="FFFF00"/>
              </a:solidFill>
              <a:latin typeface="Montserrat"/>
              <a:ea typeface="Montserrat"/>
              <a:cs typeface="Montserrat"/>
              <a:sym typeface="Montserrat"/>
            </a:endParaRPr>
          </a:p>
          <a:p>
            <a:pPr indent="457200" lvl="0" marL="1371600" marR="0" rtl="0" algn="l">
              <a:lnSpc>
                <a:spcPct val="115000"/>
              </a:lnSpc>
              <a:spcBef>
                <a:spcPts val="0"/>
              </a:spcBef>
              <a:spcAft>
                <a:spcPts val="0"/>
              </a:spcAft>
              <a:buNone/>
            </a:pPr>
            <a:r>
              <a:rPr b="1" lang="en-US" sz="1300">
                <a:solidFill>
                  <a:srgbClr val="FFFF00"/>
                </a:solidFill>
                <a:latin typeface="Montserrat"/>
                <a:ea typeface="Montserrat"/>
                <a:cs typeface="Montserrat"/>
                <a:sym typeface="Montserrat"/>
              </a:rPr>
              <a:t>Consulting…</a:t>
            </a:r>
            <a:endParaRPr b="1" sz="1300">
              <a:solidFill>
                <a:srgbClr val="FFFF00"/>
              </a:solidFill>
              <a:latin typeface="Montserrat"/>
              <a:ea typeface="Montserrat"/>
              <a:cs typeface="Montserrat"/>
              <a:sym typeface="Montserrat"/>
            </a:endParaRPr>
          </a:p>
          <a:p>
            <a:pPr indent="457200" lvl="0" marL="1371600" marR="0" rtl="0" algn="l">
              <a:lnSpc>
                <a:spcPct val="115000"/>
              </a:lnSpc>
              <a:spcBef>
                <a:spcPts val="0"/>
              </a:spcBef>
              <a:spcAft>
                <a:spcPts val="0"/>
              </a:spcAft>
              <a:buNone/>
            </a:pPr>
            <a:r>
              <a:rPr b="1" lang="en-US" sz="1300">
                <a:solidFill>
                  <a:srgbClr val="FFFF00"/>
                </a:solidFill>
                <a:latin typeface="Montserrat"/>
                <a:ea typeface="Montserrat"/>
                <a:cs typeface="Montserrat"/>
                <a:sym typeface="Montserrat"/>
              </a:rPr>
              <a:t>Creating…</a:t>
            </a:r>
            <a:endParaRPr b="1" sz="1300">
              <a:solidFill>
                <a:srgbClr val="FFFF00"/>
              </a:solidFill>
              <a:latin typeface="Montserrat"/>
              <a:ea typeface="Montserrat"/>
              <a:cs typeface="Montserrat"/>
              <a:sym typeface="Montserrat"/>
            </a:endParaRPr>
          </a:p>
          <a:p>
            <a:pPr indent="457200" lvl="0" marL="1371600" marR="0" rtl="0" algn="l">
              <a:lnSpc>
                <a:spcPct val="115000"/>
              </a:lnSpc>
              <a:spcBef>
                <a:spcPts val="0"/>
              </a:spcBef>
              <a:spcAft>
                <a:spcPts val="0"/>
              </a:spcAft>
              <a:buNone/>
            </a:pPr>
            <a:r>
              <a:rPr b="1" lang="en-US" sz="1300">
                <a:solidFill>
                  <a:srgbClr val="FFFF00"/>
                </a:solidFill>
                <a:latin typeface="Montserrat"/>
                <a:ea typeface="Montserrat"/>
                <a:cs typeface="Montserrat"/>
                <a:sym typeface="Montserrat"/>
              </a:rPr>
              <a:t>Designing…</a:t>
            </a:r>
            <a:endParaRPr b="1" sz="1300">
              <a:solidFill>
                <a:srgbClr val="FFFF00"/>
              </a:solidFill>
              <a:latin typeface="Montserrat"/>
              <a:ea typeface="Montserrat"/>
              <a:cs typeface="Montserrat"/>
              <a:sym typeface="Montserrat"/>
            </a:endParaRPr>
          </a:p>
          <a:p>
            <a:pPr indent="457200" lvl="0" marL="1371600" marR="0" rtl="0" algn="l">
              <a:lnSpc>
                <a:spcPct val="115000"/>
              </a:lnSpc>
              <a:spcBef>
                <a:spcPts val="0"/>
              </a:spcBef>
              <a:spcAft>
                <a:spcPts val="0"/>
              </a:spcAft>
              <a:buNone/>
            </a:pPr>
            <a:r>
              <a:rPr b="1" lang="en-US" sz="1300">
                <a:solidFill>
                  <a:srgbClr val="FFFF00"/>
                </a:solidFill>
                <a:latin typeface="Montserrat"/>
                <a:ea typeface="Montserrat"/>
                <a:cs typeface="Montserrat"/>
                <a:sym typeface="Montserrat"/>
              </a:rPr>
              <a:t>Building…</a:t>
            </a:r>
            <a:endParaRPr b="1" sz="1300">
              <a:solidFill>
                <a:srgbClr val="FFFF00"/>
              </a:solidFill>
              <a:latin typeface="Montserrat"/>
              <a:ea typeface="Montserrat"/>
              <a:cs typeface="Montserrat"/>
              <a:sym typeface="Montserrat"/>
            </a:endParaRPr>
          </a:p>
          <a:p>
            <a:pPr indent="457200" lvl="0" marL="1371600" marR="0" rtl="0" algn="l">
              <a:lnSpc>
                <a:spcPct val="115000"/>
              </a:lnSpc>
              <a:spcBef>
                <a:spcPts val="0"/>
              </a:spcBef>
              <a:spcAft>
                <a:spcPts val="0"/>
              </a:spcAft>
              <a:buNone/>
            </a:pPr>
            <a:r>
              <a:rPr b="1" lang="en-US" sz="1300">
                <a:solidFill>
                  <a:srgbClr val="FFFF00"/>
                </a:solidFill>
                <a:latin typeface="Montserrat"/>
                <a:ea typeface="Montserrat"/>
                <a:cs typeface="Montserrat"/>
                <a:sym typeface="Montserrat"/>
              </a:rPr>
              <a:t>Cultivating…</a:t>
            </a:r>
            <a:endParaRPr b="1" sz="1300">
              <a:solidFill>
                <a:srgbClr val="FFFF00"/>
              </a:solidFill>
              <a:latin typeface="Montserrat"/>
              <a:ea typeface="Montserrat"/>
              <a:cs typeface="Montserrat"/>
              <a:sym typeface="Montserrat"/>
            </a:endParaRPr>
          </a:p>
          <a:p>
            <a:pPr indent="457200" lvl="0" marL="1371600" marR="0" rtl="0" algn="l">
              <a:lnSpc>
                <a:spcPct val="115000"/>
              </a:lnSpc>
              <a:spcBef>
                <a:spcPts val="0"/>
              </a:spcBef>
              <a:spcAft>
                <a:spcPts val="0"/>
              </a:spcAft>
              <a:buNone/>
            </a:pPr>
            <a:r>
              <a:rPr b="1" lang="en-US" sz="1300">
                <a:solidFill>
                  <a:srgbClr val="FFFF00"/>
                </a:solidFill>
                <a:latin typeface="Montserrat"/>
                <a:ea typeface="Montserrat"/>
                <a:cs typeface="Montserrat"/>
                <a:sym typeface="Montserrat"/>
              </a:rPr>
              <a:t>Sowing…</a:t>
            </a:r>
            <a:endParaRPr b="1" sz="1300">
              <a:solidFill>
                <a:srgbClr val="FFFF00"/>
              </a:solidFill>
              <a:latin typeface="Montserrat"/>
              <a:ea typeface="Montserrat"/>
              <a:cs typeface="Montserrat"/>
              <a:sym typeface="Montserrat"/>
            </a:endParaRPr>
          </a:p>
          <a:p>
            <a:pPr indent="457200" lvl="0" marL="1371600" marR="0" rtl="0" algn="l">
              <a:lnSpc>
                <a:spcPct val="115000"/>
              </a:lnSpc>
              <a:spcBef>
                <a:spcPts val="0"/>
              </a:spcBef>
              <a:spcAft>
                <a:spcPts val="0"/>
              </a:spcAft>
              <a:buNone/>
            </a:pPr>
            <a:r>
              <a:rPr b="1" lang="en-US" sz="1300">
                <a:solidFill>
                  <a:srgbClr val="FFFF00"/>
                </a:solidFill>
                <a:latin typeface="Montserrat"/>
                <a:ea typeface="Montserrat"/>
                <a:cs typeface="Montserrat"/>
                <a:sym typeface="Montserrat"/>
              </a:rPr>
              <a:t>Solving…</a:t>
            </a:r>
            <a:endParaRPr b="1" sz="1300">
              <a:solidFill>
                <a:srgbClr val="FFFF00"/>
              </a:solidFill>
              <a:latin typeface="Montserrat"/>
              <a:ea typeface="Montserrat"/>
              <a:cs typeface="Montserrat"/>
              <a:sym typeface="Montserrat"/>
            </a:endParaRPr>
          </a:p>
          <a:p>
            <a:pPr indent="457200" lvl="0" marL="1371600" marR="0" rtl="0" algn="l">
              <a:lnSpc>
                <a:spcPct val="115000"/>
              </a:lnSpc>
              <a:spcBef>
                <a:spcPts val="0"/>
              </a:spcBef>
              <a:spcAft>
                <a:spcPts val="0"/>
              </a:spcAft>
              <a:buNone/>
            </a:pPr>
            <a:r>
              <a:rPr b="1" lang="en-US" sz="1300">
                <a:solidFill>
                  <a:srgbClr val="FFFF00"/>
                </a:solidFill>
                <a:latin typeface="Montserrat"/>
                <a:ea typeface="Montserrat"/>
                <a:cs typeface="Montserrat"/>
                <a:sym typeface="Montserrat"/>
              </a:rPr>
              <a:t>Harvesting Humanity….</a:t>
            </a:r>
            <a:endParaRPr b="1" sz="1300">
              <a:solidFill>
                <a:srgbClr val="FFFF00"/>
              </a:solidFill>
              <a:latin typeface="Montserrat"/>
              <a:ea typeface="Montserrat"/>
              <a:cs typeface="Montserrat"/>
              <a:sym typeface="Montserrat"/>
            </a:endParaRPr>
          </a:p>
        </p:txBody>
      </p:sp>
      <p:sp>
        <p:nvSpPr>
          <p:cNvPr id="110" name="Google Shape;110;g2ccedf88f8e_0_3"/>
          <p:cNvSpPr txBox="1"/>
          <p:nvPr/>
        </p:nvSpPr>
        <p:spPr>
          <a:xfrm>
            <a:off x="6893425" y="561175"/>
            <a:ext cx="4282500" cy="13410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1100"/>
              </a:spcBef>
              <a:spcAft>
                <a:spcPts val="0"/>
              </a:spcAft>
              <a:buNone/>
            </a:pPr>
            <a:r>
              <a:rPr b="1" lang="en-US" sz="1650">
                <a:solidFill>
                  <a:srgbClr val="333333"/>
                </a:solidFill>
                <a:highlight>
                  <a:srgbClr val="30912E"/>
                </a:highlight>
                <a:latin typeface="Montserrat"/>
                <a:ea typeface="Montserrat"/>
                <a:cs typeface="Montserrat"/>
                <a:sym typeface="Montserrat"/>
              </a:rPr>
              <a:t>"</a:t>
            </a:r>
            <a:r>
              <a:rPr b="1" lang="en-US">
                <a:solidFill>
                  <a:srgbClr val="333333"/>
                </a:solidFill>
                <a:highlight>
                  <a:srgbClr val="30912E"/>
                </a:highlight>
                <a:latin typeface="Montserrat"/>
                <a:ea typeface="Montserrat"/>
                <a:cs typeface="Montserrat"/>
                <a:sym typeface="Montserrat"/>
              </a:rPr>
              <a:t>Non Scholae Sed Vitae Discimus</a:t>
            </a:r>
            <a:r>
              <a:rPr b="1" lang="en-US" sz="1200">
                <a:solidFill>
                  <a:srgbClr val="333333"/>
                </a:solidFill>
                <a:highlight>
                  <a:srgbClr val="30912E"/>
                </a:highlight>
                <a:latin typeface="Montserrat"/>
                <a:ea typeface="Montserrat"/>
                <a:cs typeface="Montserrat"/>
                <a:sym typeface="Montserrat"/>
              </a:rPr>
              <a:t>"</a:t>
            </a:r>
            <a:endParaRPr b="1" sz="1200">
              <a:solidFill>
                <a:srgbClr val="333333"/>
              </a:solidFill>
              <a:highlight>
                <a:srgbClr val="30912E"/>
              </a:highlight>
              <a:latin typeface="Montserrat"/>
              <a:ea typeface="Montserrat"/>
              <a:cs typeface="Montserrat"/>
              <a:sym typeface="Montserrat"/>
            </a:endParaRPr>
          </a:p>
          <a:p>
            <a:pPr indent="0" lvl="0" marL="0" rtl="0" algn="ctr">
              <a:lnSpc>
                <a:spcPct val="150000"/>
              </a:lnSpc>
              <a:spcBef>
                <a:spcPts val="1100"/>
              </a:spcBef>
              <a:spcAft>
                <a:spcPts val="0"/>
              </a:spcAft>
              <a:buNone/>
            </a:pPr>
            <a:r>
              <a:rPr lang="en-US" sz="1200">
                <a:solidFill>
                  <a:srgbClr val="2A2A2A"/>
                </a:solidFill>
                <a:highlight>
                  <a:srgbClr val="30912E"/>
                </a:highlight>
                <a:latin typeface="Montserrat"/>
                <a:ea typeface="Montserrat"/>
                <a:cs typeface="Montserrat"/>
                <a:sym typeface="Montserrat"/>
              </a:rPr>
              <a:t>"</a:t>
            </a:r>
            <a:r>
              <a:rPr b="1" i="1" lang="en-US" sz="1650">
                <a:solidFill>
                  <a:srgbClr val="8E0C0C"/>
                </a:solidFill>
                <a:highlight>
                  <a:srgbClr val="30912E"/>
                </a:highlight>
                <a:latin typeface="Montserrat"/>
                <a:ea typeface="Montserrat"/>
                <a:cs typeface="Montserrat"/>
                <a:sym typeface="Montserrat"/>
              </a:rPr>
              <a:t>We learn not for school but for life</a:t>
            </a:r>
            <a:r>
              <a:rPr i="1" lang="en-US">
                <a:solidFill>
                  <a:srgbClr val="2A2A2A"/>
                </a:solidFill>
                <a:highlight>
                  <a:srgbClr val="30912E"/>
                </a:highlight>
                <a:latin typeface="Montserrat"/>
                <a:ea typeface="Montserrat"/>
                <a:cs typeface="Montserrat"/>
                <a:sym typeface="Montserrat"/>
              </a:rPr>
              <a:t>"</a:t>
            </a:r>
            <a:endParaRPr sz="24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gf6f45fa4cc_0_18"/>
          <p:cNvPicPr preferRelativeResize="0"/>
          <p:nvPr/>
        </p:nvPicPr>
        <p:blipFill rotWithShape="1">
          <a:blip r:embed="rId3">
            <a:alphaModFix/>
          </a:blip>
          <a:srcRect b="0" l="0" r="0" t="0"/>
          <a:stretch/>
        </p:blipFill>
        <p:spPr>
          <a:xfrm>
            <a:off x="1042275" y="370625"/>
            <a:ext cx="4685500" cy="6116750"/>
          </a:xfrm>
          <a:prstGeom prst="rect">
            <a:avLst/>
          </a:prstGeom>
          <a:noFill/>
          <a:ln>
            <a:noFill/>
          </a:ln>
        </p:spPr>
      </p:pic>
      <p:pic>
        <p:nvPicPr>
          <p:cNvPr id="117" name="Google Shape;117;gf6f45fa4cc_0_18"/>
          <p:cNvPicPr preferRelativeResize="0"/>
          <p:nvPr/>
        </p:nvPicPr>
        <p:blipFill rotWithShape="1">
          <a:blip r:embed="rId4">
            <a:alphaModFix/>
          </a:blip>
          <a:srcRect b="0" l="0" r="0" t="0"/>
          <a:stretch/>
        </p:blipFill>
        <p:spPr>
          <a:xfrm>
            <a:off x="7011250" y="370613"/>
            <a:ext cx="4416451" cy="6116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g10e6770ce4f_1_4"/>
          <p:cNvPicPr preferRelativeResize="0"/>
          <p:nvPr/>
        </p:nvPicPr>
        <p:blipFill rotWithShape="1">
          <a:blip r:embed="rId3">
            <a:alphaModFix/>
          </a:blip>
          <a:srcRect b="0" l="0" r="0" t="0"/>
          <a:stretch/>
        </p:blipFill>
        <p:spPr>
          <a:xfrm>
            <a:off x="7413500" y="515425"/>
            <a:ext cx="4546226" cy="6064524"/>
          </a:xfrm>
          <a:prstGeom prst="rect">
            <a:avLst/>
          </a:prstGeom>
          <a:noFill/>
          <a:ln>
            <a:noFill/>
          </a:ln>
        </p:spPr>
      </p:pic>
      <p:pic>
        <p:nvPicPr>
          <p:cNvPr id="124" name="Google Shape;124;g10e6770ce4f_1_4">
            <a:hlinkClick r:id="rId4"/>
          </p:cNvPr>
          <p:cNvPicPr preferRelativeResize="0"/>
          <p:nvPr/>
        </p:nvPicPr>
        <p:blipFill rotWithShape="1">
          <a:blip r:embed="rId5">
            <a:alphaModFix/>
          </a:blip>
          <a:srcRect b="1387" l="13846" r="13388" t="3582"/>
          <a:stretch/>
        </p:blipFill>
        <p:spPr>
          <a:xfrm>
            <a:off x="324775" y="487200"/>
            <a:ext cx="6704998" cy="61209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g10e6da23428_1_31"/>
          <p:cNvPicPr preferRelativeResize="0"/>
          <p:nvPr/>
        </p:nvPicPr>
        <p:blipFill rotWithShape="1">
          <a:blip r:embed="rId3">
            <a:alphaModFix/>
          </a:blip>
          <a:srcRect b="6507" l="0" r="0" t="0"/>
          <a:stretch/>
        </p:blipFill>
        <p:spPr>
          <a:xfrm>
            <a:off x="364750" y="3662600"/>
            <a:ext cx="3648640" cy="2558323"/>
          </a:xfrm>
          <a:prstGeom prst="rect">
            <a:avLst/>
          </a:prstGeom>
          <a:noFill/>
          <a:ln>
            <a:noFill/>
          </a:ln>
        </p:spPr>
      </p:pic>
      <p:pic>
        <p:nvPicPr>
          <p:cNvPr id="131" name="Google Shape;131;g10e6da23428_1_31"/>
          <p:cNvPicPr preferRelativeResize="0"/>
          <p:nvPr/>
        </p:nvPicPr>
        <p:blipFill rotWithShape="1">
          <a:blip r:embed="rId4">
            <a:alphaModFix/>
          </a:blip>
          <a:srcRect b="4833" l="0" r="0" t="0"/>
          <a:stretch/>
        </p:blipFill>
        <p:spPr>
          <a:xfrm>
            <a:off x="4486938" y="3662600"/>
            <a:ext cx="3488993" cy="2558323"/>
          </a:xfrm>
          <a:prstGeom prst="rect">
            <a:avLst/>
          </a:prstGeom>
          <a:noFill/>
          <a:ln>
            <a:noFill/>
          </a:ln>
        </p:spPr>
      </p:pic>
      <p:pic>
        <p:nvPicPr>
          <p:cNvPr id="132" name="Google Shape;132;g10e6da23428_1_31"/>
          <p:cNvPicPr preferRelativeResize="0"/>
          <p:nvPr/>
        </p:nvPicPr>
        <p:blipFill rotWithShape="1">
          <a:blip r:embed="rId5">
            <a:alphaModFix/>
          </a:blip>
          <a:srcRect b="0" l="0" r="0" t="0"/>
          <a:stretch/>
        </p:blipFill>
        <p:spPr>
          <a:xfrm>
            <a:off x="4465400" y="857643"/>
            <a:ext cx="3488973" cy="2616718"/>
          </a:xfrm>
          <a:prstGeom prst="rect">
            <a:avLst/>
          </a:prstGeom>
          <a:noFill/>
          <a:ln>
            <a:noFill/>
          </a:ln>
        </p:spPr>
      </p:pic>
      <p:pic>
        <p:nvPicPr>
          <p:cNvPr id="133" name="Google Shape;133;g10e6da23428_1_31"/>
          <p:cNvPicPr preferRelativeResize="0"/>
          <p:nvPr/>
        </p:nvPicPr>
        <p:blipFill rotWithShape="1">
          <a:blip r:embed="rId6">
            <a:alphaModFix/>
          </a:blip>
          <a:srcRect b="0" l="0" r="0" t="0"/>
          <a:stretch/>
        </p:blipFill>
        <p:spPr>
          <a:xfrm>
            <a:off x="8449474" y="3662600"/>
            <a:ext cx="3411087" cy="2558323"/>
          </a:xfrm>
          <a:prstGeom prst="rect">
            <a:avLst/>
          </a:prstGeom>
          <a:noFill/>
          <a:ln>
            <a:noFill/>
          </a:ln>
        </p:spPr>
      </p:pic>
      <p:sp>
        <p:nvSpPr>
          <p:cNvPr id="134" name="Google Shape;134;g10e6da23428_1_31"/>
          <p:cNvSpPr txBox="1"/>
          <p:nvPr/>
        </p:nvSpPr>
        <p:spPr>
          <a:xfrm>
            <a:off x="10717975" y="2598300"/>
            <a:ext cx="719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35" name="Google Shape;135;g10e6da23428_1_31"/>
          <p:cNvPicPr preferRelativeResize="0"/>
          <p:nvPr/>
        </p:nvPicPr>
        <p:blipFill rotWithShape="1">
          <a:blip r:embed="rId7">
            <a:alphaModFix/>
          </a:blip>
          <a:srcRect b="0" l="0" r="0" t="0"/>
          <a:stretch/>
        </p:blipFill>
        <p:spPr>
          <a:xfrm>
            <a:off x="8486225" y="914413"/>
            <a:ext cx="3337580" cy="2503173"/>
          </a:xfrm>
          <a:prstGeom prst="rect">
            <a:avLst/>
          </a:prstGeom>
          <a:noFill/>
          <a:ln>
            <a:noFill/>
          </a:ln>
        </p:spPr>
      </p:pic>
      <p:pic>
        <p:nvPicPr>
          <p:cNvPr id="136" name="Google Shape;136;g10e6da23428_1_31"/>
          <p:cNvPicPr preferRelativeResize="0"/>
          <p:nvPr/>
        </p:nvPicPr>
        <p:blipFill rotWithShape="1">
          <a:blip r:embed="rId8">
            <a:alphaModFix/>
          </a:blip>
          <a:srcRect b="0" l="0" r="0" t="0"/>
          <a:stretch/>
        </p:blipFill>
        <p:spPr>
          <a:xfrm>
            <a:off x="522475" y="807675"/>
            <a:ext cx="3411077" cy="25583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10b2cb1f3c2_1_91"/>
          <p:cNvSpPr txBox="1"/>
          <p:nvPr/>
        </p:nvSpPr>
        <p:spPr>
          <a:xfrm>
            <a:off x="412225" y="310775"/>
            <a:ext cx="11042700" cy="785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lt1"/>
              </a:buClr>
              <a:buSzPts val="4000"/>
              <a:buFont typeface="Rockwell"/>
              <a:buNone/>
            </a:pPr>
            <a:r>
              <a:rPr b="1" lang="en-US" sz="3900">
                <a:solidFill>
                  <a:srgbClr val="FFFF00"/>
                </a:solidFill>
              </a:rPr>
              <a:t>Cultivating Community </a:t>
            </a:r>
            <a:endParaRPr b="0" i="0" sz="900" u="none" cap="none" strike="noStrike">
              <a:solidFill>
                <a:srgbClr val="FFFF00"/>
              </a:solidFill>
              <a:latin typeface="Arial"/>
              <a:ea typeface="Arial"/>
              <a:cs typeface="Arial"/>
              <a:sym typeface="Arial"/>
            </a:endParaRPr>
          </a:p>
        </p:txBody>
      </p:sp>
      <p:pic>
        <p:nvPicPr>
          <p:cNvPr id="143" name="Google Shape;143;g10b2cb1f3c2_1_91"/>
          <p:cNvPicPr preferRelativeResize="0"/>
          <p:nvPr/>
        </p:nvPicPr>
        <p:blipFill rotWithShape="1">
          <a:blip r:embed="rId3">
            <a:alphaModFix/>
          </a:blip>
          <a:srcRect b="0" l="0" r="0" t="0"/>
          <a:stretch/>
        </p:blipFill>
        <p:spPr>
          <a:xfrm>
            <a:off x="152400" y="2019075"/>
            <a:ext cx="3582648" cy="2686975"/>
          </a:xfrm>
          <a:prstGeom prst="rect">
            <a:avLst/>
          </a:prstGeom>
          <a:noFill/>
          <a:ln>
            <a:noFill/>
          </a:ln>
        </p:spPr>
      </p:pic>
      <p:pic>
        <p:nvPicPr>
          <p:cNvPr id="144" name="Google Shape;144;g10b2cb1f3c2_1_91"/>
          <p:cNvPicPr preferRelativeResize="0"/>
          <p:nvPr/>
        </p:nvPicPr>
        <p:blipFill rotWithShape="1">
          <a:blip r:embed="rId4">
            <a:alphaModFix/>
          </a:blip>
          <a:srcRect b="0" l="0" r="0" t="0"/>
          <a:stretch/>
        </p:blipFill>
        <p:spPr>
          <a:xfrm>
            <a:off x="4176800" y="2019075"/>
            <a:ext cx="3582650" cy="2686981"/>
          </a:xfrm>
          <a:prstGeom prst="rect">
            <a:avLst/>
          </a:prstGeom>
          <a:noFill/>
          <a:ln>
            <a:noFill/>
          </a:ln>
        </p:spPr>
      </p:pic>
      <p:pic>
        <p:nvPicPr>
          <p:cNvPr id="145" name="Google Shape;145;g10b2cb1f3c2_1_91"/>
          <p:cNvPicPr preferRelativeResize="0"/>
          <p:nvPr/>
        </p:nvPicPr>
        <p:blipFill rotWithShape="1">
          <a:blip r:embed="rId5">
            <a:alphaModFix/>
          </a:blip>
          <a:srcRect b="0" l="0" r="0" t="0"/>
          <a:stretch/>
        </p:blipFill>
        <p:spPr>
          <a:xfrm>
            <a:off x="152400" y="4858450"/>
            <a:ext cx="2462867" cy="1847150"/>
          </a:xfrm>
          <a:prstGeom prst="rect">
            <a:avLst/>
          </a:prstGeom>
          <a:noFill/>
          <a:ln>
            <a:noFill/>
          </a:ln>
        </p:spPr>
      </p:pic>
      <p:pic>
        <p:nvPicPr>
          <p:cNvPr id="146" name="Google Shape;146;g10b2cb1f3c2_1_91"/>
          <p:cNvPicPr preferRelativeResize="0"/>
          <p:nvPr/>
        </p:nvPicPr>
        <p:blipFill rotWithShape="1">
          <a:blip r:embed="rId6">
            <a:alphaModFix/>
          </a:blip>
          <a:srcRect b="0" l="0" r="0" t="0"/>
          <a:stretch/>
        </p:blipFill>
        <p:spPr>
          <a:xfrm>
            <a:off x="8201200" y="2019075"/>
            <a:ext cx="3582651" cy="2686975"/>
          </a:xfrm>
          <a:prstGeom prst="rect">
            <a:avLst/>
          </a:prstGeom>
          <a:noFill/>
          <a:ln>
            <a:noFill/>
          </a:ln>
        </p:spPr>
      </p:pic>
      <p:pic>
        <p:nvPicPr>
          <p:cNvPr id="147" name="Google Shape;147;g10b2cb1f3c2_1_91"/>
          <p:cNvPicPr preferRelativeResize="0"/>
          <p:nvPr/>
        </p:nvPicPr>
        <p:blipFill rotWithShape="1">
          <a:blip r:embed="rId7">
            <a:alphaModFix/>
          </a:blip>
          <a:srcRect b="0" l="0" r="0" t="0"/>
          <a:stretch/>
        </p:blipFill>
        <p:spPr>
          <a:xfrm>
            <a:off x="2767675" y="4858450"/>
            <a:ext cx="2394051" cy="1795549"/>
          </a:xfrm>
          <a:prstGeom prst="rect">
            <a:avLst/>
          </a:prstGeom>
          <a:noFill/>
          <a:ln>
            <a:noFill/>
          </a:ln>
        </p:spPr>
      </p:pic>
      <p:pic>
        <p:nvPicPr>
          <p:cNvPr id="148" name="Google Shape;148;g10b2cb1f3c2_1_91"/>
          <p:cNvPicPr preferRelativeResize="0"/>
          <p:nvPr/>
        </p:nvPicPr>
        <p:blipFill rotWithShape="1">
          <a:blip r:embed="rId8">
            <a:alphaModFix/>
          </a:blip>
          <a:srcRect b="30411" l="0" r="0" t="7511"/>
          <a:stretch/>
        </p:blipFill>
        <p:spPr>
          <a:xfrm>
            <a:off x="5314125" y="4846450"/>
            <a:ext cx="2231551" cy="1847148"/>
          </a:xfrm>
          <a:prstGeom prst="rect">
            <a:avLst/>
          </a:prstGeom>
          <a:noFill/>
          <a:ln>
            <a:noFill/>
          </a:ln>
        </p:spPr>
      </p:pic>
      <p:pic>
        <p:nvPicPr>
          <p:cNvPr id="149" name="Google Shape;149;g10b2cb1f3c2_1_91"/>
          <p:cNvPicPr preferRelativeResize="0"/>
          <p:nvPr/>
        </p:nvPicPr>
        <p:blipFill rotWithShape="1">
          <a:blip r:embed="rId9">
            <a:alphaModFix/>
          </a:blip>
          <a:srcRect b="32857" l="0" r="0" t="0"/>
          <a:stretch/>
        </p:blipFill>
        <p:spPr>
          <a:xfrm>
            <a:off x="7698075" y="4889350"/>
            <a:ext cx="2063451" cy="1847148"/>
          </a:xfrm>
          <a:prstGeom prst="rect">
            <a:avLst/>
          </a:prstGeom>
          <a:noFill/>
          <a:ln>
            <a:noFill/>
          </a:ln>
        </p:spPr>
      </p:pic>
      <p:pic>
        <p:nvPicPr>
          <p:cNvPr id="150" name="Google Shape;150;g10b2cb1f3c2_1_91"/>
          <p:cNvPicPr preferRelativeResize="0"/>
          <p:nvPr/>
        </p:nvPicPr>
        <p:blipFill rotWithShape="1">
          <a:blip r:embed="rId10">
            <a:alphaModFix/>
          </a:blip>
          <a:srcRect b="0" l="6781" r="7019" t="0"/>
          <a:stretch/>
        </p:blipFill>
        <p:spPr>
          <a:xfrm>
            <a:off x="9913925" y="4889350"/>
            <a:ext cx="2063452" cy="17955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2021-03-14T11:20:33Z</dcterms:created>
  <dc:creator>Kai</dc:creator>
</cp:coreProperties>
</file>